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20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21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22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23.xml" ContentType="application/vnd.openxmlformats-officedocument.drawingml.chart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24.xml" ContentType="application/vnd.openxmlformats-officedocument.drawingml.chart+xml"/>
  <Override PartName="/ppt/theme/themeOverride19.xml" ContentType="application/vnd.openxmlformats-officedocument.themeOverride+xml"/>
  <Override PartName="/ppt/charts/chart25.xml" ContentType="application/vnd.openxmlformats-officedocument.drawingml.chart+xml"/>
  <Override PartName="/ppt/theme/themeOverride20.xml" ContentType="application/vnd.openxmlformats-officedocument.themeOverride+xml"/>
  <Override PartName="/ppt/drawings/drawing19.xml" ContentType="application/vnd.openxmlformats-officedocument.drawingml.chartshapes+xml"/>
  <Override PartName="/ppt/charts/chart26.xml" ContentType="application/vnd.openxmlformats-officedocument.drawingml.chart+xml"/>
  <Override PartName="/ppt/theme/themeOverride21.xml" ContentType="application/vnd.openxmlformats-officedocument.themeOverride+xml"/>
  <Override PartName="/ppt/charts/chart27.xml" ContentType="application/vnd.openxmlformats-officedocument.drawingml.chart+xml"/>
  <Override PartName="/ppt/theme/themeOverride22.xml" ContentType="application/vnd.openxmlformats-officedocument.themeOverride+xml"/>
  <Override PartName="/ppt/drawings/drawing20.xml" ContentType="application/vnd.openxmlformats-officedocument.drawingml.chartshapes+xml"/>
  <Override PartName="/ppt/charts/chart28.xml" ContentType="application/vnd.openxmlformats-officedocument.drawingml.chart+xml"/>
  <Override PartName="/ppt/theme/themeOverride23.xml" ContentType="application/vnd.openxmlformats-officedocument.themeOverride+xml"/>
  <Override PartName="/ppt/drawings/drawing21.xml" ContentType="application/vnd.openxmlformats-officedocument.drawingml.chartshapes+xml"/>
  <Override PartName="/ppt/charts/chart29.xml" ContentType="application/vnd.openxmlformats-officedocument.drawingml.chart+xml"/>
  <Override PartName="/ppt/theme/themeOverride24.xml" ContentType="application/vnd.openxmlformats-officedocument.themeOverride+xml"/>
  <Override PartName="/ppt/drawings/drawing22.xml" ContentType="application/vnd.openxmlformats-officedocument.drawingml.chartshapes+xml"/>
  <Override PartName="/ppt/charts/chart30.xml" ContentType="application/vnd.openxmlformats-officedocument.drawingml.chart+xml"/>
  <Override PartName="/ppt/drawings/drawing23.xml" ContentType="application/vnd.openxmlformats-officedocument.drawingml.chartshapes+xml"/>
  <Override PartName="/ppt/charts/chart31.xml" ContentType="application/vnd.openxmlformats-officedocument.drawingml.chart+xml"/>
  <Override PartName="/ppt/drawings/drawing2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6" r:id="rId2"/>
    <p:sldId id="297" r:id="rId3"/>
    <p:sldId id="258" r:id="rId4"/>
    <p:sldId id="277" r:id="rId5"/>
    <p:sldId id="299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68" r:id="rId15"/>
    <p:sldId id="267" r:id="rId16"/>
    <p:sldId id="309" r:id="rId17"/>
    <p:sldId id="310" r:id="rId18"/>
    <p:sldId id="311" r:id="rId19"/>
    <p:sldId id="269" r:id="rId20"/>
    <p:sldId id="312" r:id="rId21"/>
    <p:sldId id="313" r:id="rId22"/>
    <p:sldId id="314" r:id="rId23"/>
    <p:sldId id="315" r:id="rId24"/>
    <p:sldId id="316" r:id="rId25"/>
    <p:sldId id="317" r:id="rId26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  <a:srgbClr val="0000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2" autoAdjust="0"/>
    <p:restoredTop sz="94660"/>
  </p:normalViewPr>
  <p:slideViewPr>
    <p:cSldViewPr>
      <p:cViewPr varScale="1">
        <p:scale>
          <a:sx n="144" d="100"/>
          <a:sy n="144" d="100"/>
        </p:scale>
        <p:origin x="99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17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_____Microsoft_Excel22.xlsx"/><Relationship Id="rId1" Type="http://schemas.openxmlformats.org/officeDocument/2006/relationships/themeOverride" Target="../theme/themeOverride18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3.xlsx"/><Relationship Id="rId1" Type="http://schemas.openxmlformats.org/officeDocument/2006/relationships/themeOverride" Target="../theme/themeOverride19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package" Target="../embeddings/_____Microsoft_Excel24.xlsx"/><Relationship Id="rId1" Type="http://schemas.openxmlformats.org/officeDocument/2006/relationships/themeOverride" Target="../theme/themeOverride20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5.xlsx"/><Relationship Id="rId1" Type="http://schemas.openxmlformats.org/officeDocument/2006/relationships/themeOverride" Target="../theme/themeOverride21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package" Target="../embeddings/_____Microsoft_Excel26.xlsx"/><Relationship Id="rId1" Type="http://schemas.openxmlformats.org/officeDocument/2006/relationships/themeOverride" Target="../theme/themeOverride22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package" Target="../embeddings/_____Microsoft_Excel27.xlsx"/><Relationship Id="rId1" Type="http://schemas.openxmlformats.org/officeDocument/2006/relationships/themeOverride" Target="../theme/themeOverride23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package" Target="../embeddings/_____Microsoft_Excel28.xlsx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Excel30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46938864716291E-2"/>
          <c:y val="4.1514606279607486E-2"/>
          <c:w val="0.7874244619450298"/>
          <c:h val="0.57477653734423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Удмуртская Республика</c:v>
                </c:pt>
                <c:pt idx="1">
                  <c:v>Республика Мордовия</c:v>
                </c:pt>
                <c:pt idx="2">
                  <c:v>Ульяновская обл</c:v>
                </c:pt>
                <c:pt idx="3">
                  <c:v>Чувашская Республика </c:v>
                </c:pt>
                <c:pt idx="4">
                  <c:v>Республика Татарстан</c:v>
                </c:pt>
                <c:pt idx="5">
                  <c:v>Пензенская обл</c:v>
                </c:pt>
                <c:pt idx="6">
                  <c:v>Оренбургская обл</c:v>
                </c:pt>
                <c:pt idx="7">
                  <c:v>Нижегородская обл</c:v>
                </c:pt>
                <c:pt idx="8">
                  <c:v>Пермский край</c:v>
                </c:pt>
                <c:pt idx="9">
                  <c:v>Республика Марий Эл</c:v>
                </c:pt>
                <c:pt idx="10">
                  <c:v>Башкортостан 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5.45</c:v>
                </c:pt>
                <c:pt idx="1">
                  <c:v>5.57</c:v>
                </c:pt>
                <c:pt idx="2">
                  <c:v>5.6</c:v>
                </c:pt>
                <c:pt idx="3">
                  <c:v>5.62</c:v>
                </c:pt>
                <c:pt idx="4">
                  <c:v>5.66</c:v>
                </c:pt>
                <c:pt idx="5">
                  <c:v>5.6920000000000002</c:v>
                </c:pt>
                <c:pt idx="6">
                  <c:v>5.76</c:v>
                </c:pt>
                <c:pt idx="7">
                  <c:v>6.03</c:v>
                </c:pt>
                <c:pt idx="8">
                  <c:v>5.81</c:v>
                </c:pt>
                <c:pt idx="9">
                  <c:v>6.64</c:v>
                </c:pt>
                <c:pt idx="10">
                  <c:v>7.1</c:v>
                </c:pt>
                <c:pt idx="11">
                  <c:v>7.38</c:v>
                </c:pt>
                <c:pt idx="12">
                  <c:v>8.2200000000000006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E-4F90-894E-D2CBF7B85E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Удмуртская Республика</c:v>
                </c:pt>
                <c:pt idx="1">
                  <c:v>Республика Мордовия</c:v>
                </c:pt>
                <c:pt idx="2">
                  <c:v>Ульяновская обл</c:v>
                </c:pt>
                <c:pt idx="3">
                  <c:v>Чувашская Республика </c:v>
                </c:pt>
                <c:pt idx="4">
                  <c:v>Республика Татарстан</c:v>
                </c:pt>
                <c:pt idx="5">
                  <c:v>Пензенская обл</c:v>
                </c:pt>
                <c:pt idx="6">
                  <c:v>Оренбургская обл</c:v>
                </c:pt>
                <c:pt idx="7">
                  <c:v>Нижегородская обл</c:v>
                </c:pt>
                <c:pt idx="8">
                  <c:v>Пермский край</c:v>
                </c:pt>
                <c:pt idx="9">
                  <c:v>Республика Марий Эл</c:v>
                </c:pt>
                <c:pt idx="10">
                  <c:v>Башкортостан 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5.53</c:v>
                </c:pt>
                <c:pt idx="1">
                  <c:v>5.63</c:v>
                </c:pt>
                <c:pt idx="2">
                  <c:v>5.68</c:v>
                </c:pt>
                <c:pt idx="3">
                  <c:v>5.72</c:v>
                </c:pt>
                <c:pt idx="4">
                  <c:v>5.72</c:v>
                </c:pt>
                <c:pt idx="5">
                  <c:v>5.77</c:v>
                </c:pt>
                <c:pt idx="6">
                  <c:v>5.85</c:v>
                </c:pt>
                <c:pt idx="7">
                  <c:v>6.1</c:v>
                </c:pt>
                <c:pt idx="8">
                  <c:v>6.12</c:v>
                </c:pt>
                <c:pt idx="9">
                  <c:v>6.74</c:v>
                </c:pt>
                <c:pt idx="10">
                  <c:v>7.2</c:v>
                </c:pt>
                <c:pt idx="11">
                  <c:v>7.48</c:v>
                </c:pt>
                <c:pt idx="12">
                  <c:v>8.4499999999999993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E-4F90-894E-D2CBF7B85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97824"/>
        <c:axId val="100399360"/>
      </c:barChart>
      <c:catAx>
        <c:axId val="100397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0399360"/>
        <c:crosses val="autoZero"/>
        <c:auto val="1"/>
        <c:lblAlgn val="ctr"/>
        <c:lblOffset val="100"/>
        <c:noMultiLvlLbl val="0"/>
      </c:catAx>
      <c:valAx>
        <c:axId val="100399360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00397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  <a:softEdge rad="635000"/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48E-2"/>
          <c:y val="0.13642245965137584"/>
          <c:w val="0.72452628214351411"/>
          <c:h val="0.72771622362110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Марий Эл</c:v>
                </c:pt>
                <c:pt idx="1">
                  <c:v>Пермский край</c:v>
                </c:pt>
                <c:pt idx="2">
                  <c:v>Ульяновская область</c:v>
                </c:pt>
                <c:pt idx="3">
                  <c:v>Чувашская Республика </c:v>
                </c:pt>
                <c:pt idx="4">
                  <c:v>Самарская область</c:v>
                </c:pt>
                <c:pt idx="5">
                  <c:v>Республика Татарстан</c:v>
                </c:pt>
                <c:pt idx="6">
                  <c:v>Оренбургская область</c:v>
                </c:pt>
                <c:pt idx="7">
                  <c:v>Пензенская область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1147.21</c:v>
                </c:pt>
                <c:pt idx="1">
                  <c:v>1453.92</c:v>
                </c:pt>
                <c:pt idx="2">
                  <c:v>1490.33</c:v>
                </c:pt>
                <c:pt idx="3">
                  <c:v>1525.66</c:v>
                </c:pt>
                <c:pt idx="4">
                  <c:v>1602.18</c:v>
                </c:pt>
                <c:pt idx="5">
                  <c:v>1646.16</c:v>
                </c:pt>
                <c:pt idx="6">
                  <c:v>1674.42</c:v>
                </c:pt>
                <c:pt idx="7">
                  <c:v>1692.06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0-41B2-AD8E-5DC296F69B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1701,21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0-41B2-AD8E-5DC296F69B4B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Марий Эл</c:v>
                </c:pt>
                <c:pt idx="1">
                  <c:v>Пермский край</c:v>
                </c:pt>
                <c:pt idx="2">
                  <c:v>Ульяновская область</c:v>
                </c:pt>
                <c:pt idx="3">
                  <c:v>Чувашская Республика </c:v>
                </c:pt>
                <c:pt idx="4">
                  <c:v>Самарская область</c:v>
                </c:pt>
                <c:pt idx="5">
                  <c:v>Республика Татарстан</c:v>
                </c:pt>
                <c:pt idx="6">
                  <c:v>Оренбургская область</c:v>
                </c:pt>
                <c:pt idx="7">
                  <c:v>Пензенская область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1170.1600000000001</c:v>
                </c:pt>
                <c:pt idx="1">
                  <c:v>1483</c:v>
                </c:pt>
                <c:pt idx="2">
                  <c:v>1490.33</c:v>
                </c:pt>
                <c:pt idx="3">
                  <c:v>1525.86</c:v>
                </c:pt>
                <c:pt idx="4">
                  <c:v>1650.08</c:v>
                </c:pt>
                <c:pt idx="5">
                  <c:v>1688.87</c:v>
                </c:pt>
                <c:pt idx="6">
                  <c:v>1701.21</c:v>
                </c:pt>
                <c:pt idx="7">
                  <c:v>1725.07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F0-41B2-AD8E-5DC296F69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2400"/>
        <c:axId val="9704192"/>
      </c:barChart>
      <c:catAx>
        <c:axId val="970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704192"/>
        <c:crosses val="autoZero"/>
        <c:auto val="1"/>
        <c:lblAlgn val="ctr"/>
        <c:lblOffset val="100"/>
        <c:noMultiLvlLbl val="0"/>
      </c:catAx>
      <c:valAx>
        <c:axId val="97041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0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72997353663791"/>
          <c:y val="0.13657427894075805"/>
          <c:w val="0.17113729166704608"/>
          <c:h val="0.1370233815828373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343014710569499E-2"/>
          <c:y val="0.18946090496525775"/>
          <c:w val="0.73618516430779091"/>
          <c:h val="0.64345739654147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Оренбургская область</c:v>
                </c:pt>
                <c:pt idx="1">
                  <c:v>Пермский край</c:v>
                </c:pt>
                <c:pt idx="2">
                  <c:v>Пензенская область</c:v>
                </c:pt>
                <c:pt idx="3">
                  <c:v>Чувашская Республика </c:v>
                </c:pt>
                <c:pt idx="4">
                  <c:v>Ульяновская область</c:v>
                </c:pt>
                <c:pt idx="5">
                  <c:v>Республика Татарстан</c:v>
                </c:pt>
                <c:pt idx="6">
                  <c:v>Самарская область</c:v>
                </c:pt>
                <c:pt idx="7">
                  <c:v>Республика Мордовия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1512.46</c:v>
                </c:pt>
                <c:pt idx="1">
                  <c:v>1752.81</c:v>
                </c:pt>
                <c:pt idx="2">
                  <c:v>1752.43</c:v>
                </c:pt>
                <c:pt idx="3">
                  <c:v>1771.03</c:v>
                </c:pt>
                <c:pt idx="4">
                  <c:v>1851.97</c:v>
                </c:pt>
                <c:pt idx="5">
                  <c:v>1852.51</c:v>
                </c:pt>
                <c:pt idx="6">
                  <c:v>1975.05</c:v>
                </c:pt>
                <c:pt idx="7">
                  <c:v>2135.31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9-428F-B4BA-914BB7E994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1536,66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69-428F-B4BA-914BB7E99438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Оренбургская область</c:v>
                </c:pt>
                <c:pt idx="1">
                  <c:v>Пермский край</c:v>
                </c:pt>
                <c:pt idx="2">
                  <c:v>Пензенская область</c:v>
                </c:pt>
                <c:pt idx="3">
                  <c:v>Чувашская Республика </c:v>
                </c:pt>
                <c:pt idx="4">
                  <c:v>Ульяновская область</c:v>
                </c:pt>
                <c:pt idx="5">
                  <c:v>Республика Татарстан</c:v>
                </c:pt>
                <c:pt idx="6">
                  <c:v>Самарская область</c:v>
                </c:pt>
                <c:pt idx="7">
                  <c:v>Республика Мордовия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1536.66</c:v>
                </c:pt>
                <c:pt idx="1">
                  <c:v>1787.87</c:v>
                </c:pt>
                <c:pt idx="2">
                  <c:v>1788.62</c:v>
                </c:pt>
                <c:pt idx="3">
                  <c:v>1809.37</c:v>
                </c:pt>
                <c:pt idx="4">
                  <c:v>1882.9</c:v>
                </c:pt>
                <c:pt idx="5">
                  <c:v>1882.91</c:v>
                </c:pt>
                <c:pt idx="6">
                  <c:v>2013.68</c:v>
                </c:pt>
                <c:pt idx="7">
                  <c:v>2164.1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69-428F-B4BA-914BB7E99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7632"/>
        <c:axId val="9799168"/>
      </c:barChart>
      <c:catAx>
        <c:axId val="979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799168"/>
        <c:crosses val="autoZero"/>
        <c:auto val="1"/>
        <c:lblAlgn val="ctr"/>
        <c:lblOffset val="100"/>
        <c:noMultiLvlLbl val="0"/>
      </c:catAx>
      <c:valAx>
        <c:axId val="97991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97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30602246380627"/>
          <c:y val="0.20796177147464581"/>
          <c:w val="0.13210474337095515"/>
          <c:h val="0.123579700078896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816662447341919E-2"/>
          <c:y val="3.9591922850729204E-2"/>
          <c:w val="0.97616305383190571"/>
          <c:h val="0.4630027348416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12"/>
              <c:spPr>
                <a:solidFill>
                  <a:srgbClr val="CCFF99"/>
                </a:solidFill>
                <a:ln w="25400" cap="flat" cmpd="sng" algn="ctr">
                  <a:solidFill>
                    <a:srgbClr val="00B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0F0-42AA-A79E-FBCBF6D68B1D}"/>
                </c:ext>
              </c:extLst>
            </c:dLbl>
            <c:dLbl>
              <c:idx val="13"/>
              <c:spPr>
                <a:solidFill>
                  <a:srgbClr val="CCFF99"/>
                </a:solidFill>
                <a:ln w="25400" cap="flat" cmpd="sng" algn="ctr">
                  <a:solidFill>
                    <a:srgbClr val="00B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0F0-42AA-A79E-FBCBF6D68B1D}"/>
                </c:ext>
              </c:extLst>
            </c:dLbl>
            <c:dLbl>
              <c:idx val="14"/>
              <c:spPr>
                <a:solidFill>
                  <a:srgbClr val="CCFF99"/>
                </a:solidFill>
                <a:ln w="25400" cap="flat" cmpd="sng" algn="ctr">
                  <a:solidFill>
                    <a:srgbClr val="00B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0F0-42AA-A79E-FBCBF6D68B1D}"/>
                </c:ext>
              </c:extLst>
            </c:dLbl>
            <c:dLbl>
              <c:idx val="17"/>
              <c:layout>
                <c:manualLayout>
                  <c:x val="-2.8912998737845156E-3"/>
                  <c:y val="0.280394613544576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F0-42AA-A79E-FBCBF6D68B1D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Лист1!$A$20:$B$56</c:f>
              <c:strCache>
                <c:ptCount val="31"/>
                <c:pt idx="0">
                  <c:v>Саранск</c:v>
                </c:pt>
                <c:pt idx="1">
                  <c:v>Рузаевка</c:v>
                </c:pt>
                <c:pt idx="2">
                  <c:v>Кирово-Чепецк</c:v>
                </c:pt>
                <c:pt idx="3">
                  <c:v>Киров</c:v>
                </c:pt>
                <c:pt idx="4">
                  <c:v>Дмитровград</c:v>
                </c:pt>
                <c:pt idx="5">
                  <c:v>Ульяновск</c:v>
                </c:pt>
                <c:pt idx="6">
                  <c:v>Новочебоксарск</c:v>
                </c:pt>
                <c:pt idx="7">
                  <c:v>Чебоксары</c:v>
                </c:pt>
                <c:pt idx="8">
                  <c:v>Канаш</c:v>
                </c:pt>
                <c:pt idx="9">
                  <c:v>Тольятти</c:v>
                </c:pt>
                <c:pt idx="10">
                  <c:v>Самара</c:v>
                </c:pt>
                <c:pt idx="11">
                  <c:v>Сызрань</c:v>
                </c:pt>
                <c:pt idx="12">
                  <c:v>Наб.Челны</c:v>
                </c:pt>
                <c:pt idx="13">
                  <c:v>Казань</c:v>
                </c:pt>
                <c:pt idx="14">
                  <c:v>Альметьевск</c:v>
                </c:pt>
                <c:pt idx="15">
                  <c:v>Пенза</c:v>
                </c:pt>
                <c:pt idx="16">
                  <c:v>Пенза</c:v>
                </c:pt>
                <c:pt idx="17">
                  <c:v>Пенза</c:v>
                </c:pt>
                <c:pt idx="18">
                  <c:v>Медногорск </c:v>
                </c:pt>
                <c:pt idx="19">
                  <c:v>Оренбург</c:v>
                </c:pt>
                <c:pt idx="20">
                  <c:v>Орск </c:v>
                </c:pt>
                <c:pt idx="21">
                  <c:v>Йошкар-Ола</c:v>
                </c:pt>
                <c:pt idx="22">
                  <c:v> Волжск</c:v>
                </c:pt>
                <c:pt idx="23">
                  <c:v>Стерлитамак </c:v>
                </c:pt>
                <c:pt idx="24">
                  <c:v>Нефтекамск</c:v>
                </c:pt>
                <c:pt idx="25">
                  <c:v>Уфа</c:v>
                </c:pt>
                <c:pt idx="26">
                  <c:v>Кстово</c:v>
                </c:pt>
                <c:pt idx="27">
                  <c:v>Балахна</c:v>
                </c:pt>
                <c:pt idx="28">
                  <c:v>Соликамск</c:v>
                </c:pt>
                <c:pt idx="29">
                  <c:v>Березники</c:v>
                </c:pt>
                <c:pt idx="30">
                  <c:v>Пермь</c:v>
                </c:pt>
              </c:strCache>
            </c:strRef>
          </c:cat>
          <c:val>
            <c:numRef>
              <c:f>Лист1!$C$20:$C$51</c:f>
              <c:numCache>
                <c:formatCode>0.00</c:formatCode>
                <c:ptCount val="31"/>
                <c:pt idx="0">
                  <c:v>1719.36</c:v>
                </c:pt>
                <c:pt idx="1">
                  <c:v>2181.4699999999998</c:v>
                </c:pt>
                <c:pt idx="2">
                  <c:v>1563.18</c:v>
                </c:pt>
                <c:pt idx="3">
                  <c:v>1868.62</c:v>
                </c:pt>
                <c:pt idx="4">
                  <c:v>1819.58</c:v>
                </c:pt>
                <c:pt idx="5">
                  <c:v>1822.27</c:v>
                </c:pt>
                <c:pt idx="6">
                  <c:v>1499.43</c:v>
                </c:pt>
                <c:pt idx="7">
                  <c:v>1636.18</c:v>
                </c:pt>
                <c:pt idx="8">
                  <c:v>1736.76</c:v>
                </c:pt>
                <c:pt idx="9">
                  <c:v>1509.6</c:v>
                </c:pt>
                <c:pt idx="10">
                  <c:v>1633.2</c:v>
                </c:pt>
                <c:pt idx="11">
                  <c:v>2191.1999999999998</c:v>
                </c:pt>
                <c:pt idx="12">
                  <c:v>1582.99</c:v>
                </c:pt>
                <c:pt idx="13">
                  <c:v>1691.38</c:v>
                </c:pt>
                <c:pt idx="14">
                  <c:v>1941.47</c:v>
                </c:pt>
                <c:pt idx="15">
                  <c:v>1732.26</c:v>
                </c:pt>
                <c:pt idx="16">
                  <c:v>1812.36</c:v>
                </c:pt>
                <c:pt idx="17">
                  <c:v>1944.22</c:v>
                </c:pt>
                <c:pt idx="18">
                  <c:v>1294.3</c:v>
                </c:pt>
                <c:pt idx="19">
                  <c:v>1356.41</c:v>
                </c:pt>
                <c:pt idx="20">
                  <c:v>1714.28</c:v>
                </c:pt>
                <c:pt idx="21">
                  <c:v>1912.4</c:v>
                </c:pt>
                <c:pt idx="22">
                  <c:v>2406.1</c:v>
                </c:pt>
                <c:pt idx="23">
                  <c:v>1733.4</c:v>
                </c:pt>
                <c:pt idx="24">
                  <c:v>2092.3200000000002</c:v>
                </c:pt>
                <c:pt idx="25">
                  <c:v>2092.3200000000002</c:v>
                </c:pt>
                <c:pt idx="26">
                  <c:v>2428.04</c:v>
                </c:pt>
                <c:pt idx="27">
                  <c:v>2562.12</c:v>
                </c:pt>
                <c:pt idx="28">
                  <c:v>1499.65</c:v>
                </c:pt>
                <c:pt idx="29">
                  <c:v>1761.79</c:v>
                </c:pt>
                <c:pt idx="30">
                  <c:v>1888.78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0-42AA-A79E-FBCBF6D68B1D}"/>
            </c:ext>
          </c:extLst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invertIfNegative val="0"/>
          <c:dLbls>
            <c:dLbl>
              <c:idx val="12"/>
              <c:spPr>
                <a:solidFill>
                  <a:srgbClr val="CCFF99"/>
                </a:solidFill>
                <a:ln w="25400" cap="flat" cmpd="sng" algn="ctr">
                  <a:solidFill>
                    <a:srgbClr val="92D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0F0-42AA-A79E-FBCBF6D68B1D}"/>
                </c:ext>
              </c:extLst>
            </c:dLbl>
            <c:dLbl>
              <c:idx val="13"/>
              <c:spPr>
                <a:solidFill>
                  <a:srgbClr val="CCFF99"/>
                </a:solidFill>
                <a:ln w="25400" cap="flat" cmpd="sng" algn="ctr">
                  <a:solidFill>
                    <a:srgbClr val="92D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0F0-42AA-A79E-FBCBF6D68B1D}"/>
                </c:ext>
              </c:extLst>
            </c:dLbl>
            <c:dLbl>
              <c:idx val="14"/>
              <c:spPr>
                <a:solidFill>
                  <a:srgbClr val="CCFF99"/>
                </a:solidFill>
                <a:ln w="25400" cap="flat" cmpd="sng" algn="ctr">
                  <a:solidFill>
                    <a:srgbClr val="92D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0F0-42AA-A79E-FBCBF6D68B1D}"/>
                </c:ext>
              </c:extLst>
            </c:dLbl>
            <c:dLbl>
              <c:idx val="16"/>
              <c:layout>
                <c:manualLayout>
                  <c:x val="5.3006552016504004E-17"/>
                  <c:y val="3.1684444883535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F0-42AA-A79E-FBCBF6D68B1D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2D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Лист1!$A$20:$B$56</c:f>
              <c:strCache>
                <c:ptCount val="31"/>
                <c:pt idx="0">
                  <c:v>Саранск</c:v>
                </c:pt>
                <c:pt idx="1">
                  <c:v>Рузаевка</c:v>
                </c:pt>
                <c:pt idx="2">
                  <c:v>Кирово-Чепецк</c:v>
                </c:pt>
                <c:pt idx="3">
                  <c:v>Киров</c:v>
                </c:pt>
                <c:pt idx="4">
                  <c:v>Дмитровград</c:v>
                </c:pt>
                <c:pt idx="5">
                  <c:v>Ульяновск</c:v>
                </c:pt>
                <c:pt idx="6">
                  <c:v>Новочебоксарск</c:v>
                </c:pt>
                <c:pt idx="7">
                  <c:v>Чебоксары</c:v>
                </c:pt>
                <c:pt idx="8">
                  <c:v>Канаш</c:v>
                </c:pt>
                <c:pt idx="9">
                  <c:v>Тольятти</c:v>
                </c:pt>
                <c:pt idx="10">
                  <c:v>Самара</c:v>
                </c:pt>
                <c:pt idx="11">
                  <c:v>Сызрань</c:v>
                </c:pt>
                <c:pt idx="12">
                  <c:v>Наб.Челны</c:v>
                </c:pt>
                <c:pt idx="13">
                  <c:v>Казань</c:v>
                </c:pt>
                <c:pt idx="14">
                  <c:v>Альметьевск</c:v>
                </c:pt>
                <c:pt idx="15">
                  <c:v>Пенза</c:v>
                </c:pt>
                <c:pt idx="16">
                  <c:v>Пенза</c:v>
                </c:pt>
                <c:pt idx="17">
                  <c:v>Пенза</c:v>
                </c:pt>
                <c:pt idx="18">
                  <c:v>Медногорск </c:v>
                </c:pt>
                <c:pt idx="19">
                  <c:v>Оренбург</c:v>
                </c:pt>
                <c:pt idx="20">
                  <c:v>Орск </c:v>
                </c:pt>
                <c:pt idx="21">
                  <c:v>Йошкар-Ола</c:v>
                </c:pt>
                <c:pt idx="22">
                  <c:v> Волжск</c:v>
                </c:pt>
                <c:pt idx="23">
                  <c:v>Стерлитамак </c:v>
                </c:pt>
                <c:pt idx="24">
                  <c:v>Нефтекамск</c:v>
                </c:pt>
                <c:pt idx="25">
                  <c:v>Уфа</c:v>
                </c:pt>
                <c:pt idx="26">
                  <c:v>Кстово</c:v>
                </c:pt>
                <c:pt idx="27">
                  <c:v>Балахна</c:v>
                </c:pt>
                <c:pt idx="28">
                  <c:v>Соликамск</c:v>
                </c:pt>
                <c:pt idx="29">
                  <c:v>Березники</c:v>
                </c:pt>
                <c:pt idx="30">
                  <c:v>Пермь</c:v>
                </c:pt>
              </c:strCache>
            </c:strRef>
          </c:cat>
          <c:val>
            <c:numRef>
              <c:f>Лист1!$D$20:$D$51</c:f>
              <c:numCache>
                <c:formatCode>0.00</c:formatCode>
                <c:ptCount val="31"/>
                <c:pt idx="0">
                  <c:v>1753.09</c:v>
                </c:pt>
                <c:pt idx="1">
                  <c:v>2225.09</c:v>
                </c:pt>
                <c:pt idx="2">
                  <c:v>1606.6</c:v>
                </c:pt>
                <c:pt idx="3">
                  <c:v>1920.14</c:v>
                </c:pt>
                <c:pt idx="4">
                  <c:v>1849.97</c:v>
                </c:pt>
                <c:pt idx="5">
                  <c:v>1831.38</c:v>
                </c:pt>
                <c:pt idx="6">
                  <c:v>1489.48</c:v>
                </c:pt>
                <c:pt idx="7">
                  <c:v>1655.66</c:v>
                </c:pt>
                <c:pt idx="8">
                  <c:v>1788.19</c:v>
                </c:pt>
                <c:pt idx="9">
                  <c:v>1554</c:v>
                </c:pt>
                <c:pt idx="10">
                  <c:v>1682.4</c:v>
                </c:pt>
                <c:pt idx="11">
                  <c:v>2238</c:v>
                </c:pt>
                <c:pt idx="12">
                  <c:v>1619.98</c:v>
                </c:pt>
                <c:pt idx="13">
                  <c:v>1741.49</c:v>
                </c:pt>
                <c:pt idx="14">
                  <c:v>1968.56</c:v>
                </c:pt>
                <c:pt idx="15">
                  <c:v>1760.99</c:v>
                </c:pt>
                <c:pt idx="16">
                  <c:v>1848.96</c:v>
                </c:pt>
                <c:pt idx="17">
                  <c:v>1979.38</c:v>
                </c:pt>
                <c:pt idx="18">
                  <c:v>1353.84</c:v>
                </c:pt>
                <c:pt idx="19">
                  <c:v>1383.54</c:v>
                </c:pt>
                <c:pt idx="20">
                  <c:v>1740</c:v>
                </c:pt>
                <c:pt idx="21">
                  <c:v>1950.49</c:v>
                </c:pt>
                <c:pt idx="22">
                  <c:v>2456.9</c:v>
                </c:pt>
                <c:pt idx="23">
                  <c:v>1768.07</c:v>
                </c:pt>
                <c:pt idx="24">
                  <c:v>2134.16</c:v>
                </c:pt>
                <c:pt idx="25">
                  <c:v>2134.16</c:v>
                </c:pt>
                <c:pt idx="26">
                  <c:v>2547.02</c:v>
                </c:pt>
                <c:pt idx="27">
                  <c:v>2613.36</c:v>
                </c:pt>
                <c:pt idx="28">
                  <c:v>1534.15</c:v>
                </c:pt>
                <c:pt idx="29">
                  <c:v>1834.91</c:v>
                </c:pt>
                <c:pt idx="30">
                  <c:v>1941.69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0F0-42AA-A79E-FBCBF6D68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456000"/>
        <c:axId val="147457536"/>
      </c:barChart>
      <c:catAx>
        <c:axId val="14745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7457536"/>
        <c:crosses val="autoZero"/>
        <c:auto val="1"/>
        <c:lblAlgn val="ctr"/>
        <c:lblOffset val="100"/>
        <c:noMultiLvlLbl val="0"/>
      </c:catAx>
      <c:valAx>
        <c:axId val="147457536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47456000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  <a:ln w="3175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303384538122679E-2"/>
          <c:y val="0.12076509717586344"/>
          <c:w val="0.91812980581200099"/>
          <c:h val="0.44217432474019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Татарстан</c:v>
                </c:pt>
                <c:pt idx="1">
                  <c:v>Республика Марий Эл</c:v>
                </c:pt>
                <c:pt idx="2">
                  <c:v>Чувашская Республика </c:v>
                </c:pt>
                <c:pt idx="3">
                  <c:v>Ульяновская обл</c:v>
                </c:pt>
                <c:pt idx="4">
                  <c:v>Пермский край</c:v>
                </c:pt>
                <c:pt idx="5">
                  <c:v>Самарская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856.86</c:v>
                </c:pt>
                <c:pt idx="1">
                  <c:v>956.01</c:v>
                </c:pt>
                <c:pt idx="2">
                  <c:v>1172.6300000000001</c:v>
                </c:pt>
                <c:pt idx="3">
                  <c:v>1241.94</c:v>
                </c:pt>
                <c:pt idx="4">
                  <c:v>1205.03</c:v>
                </c:pt>
                <c:pt idx="5">
                  <c:v>1253.3800000000001</c:v>
                </c:pt>
                <c:pt idx="6">
                  <c:v>1343.62</c:v>
                </c:pt>
                <c:pt idx="7">
                  <c:v>1398.29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6-4469-926B-95884FEBF1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Татарстан</c:v>
                </c:pt>
                <c:pt idx="1">
                  <c:v>Республика Марий Эл</c:v>
                </c:pt>
                <c:pt idx="2">
                  <c:v>Чувашская Республика </c:v>
                </c:pt>
                <c:pt idx="3">
                  <c:v>Ульяновская обл</c:v>
                </c:pt>
                <c:pt idx="4">
                  <c:v>Пермский край</c:v>
                </c:pt>
                <c:pt idx="5">
                  <c:v>Самарская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907.64</c:v>
                </c:pt>
                <c:pt idx="1">
                  <c:v>975.13</c:v>
                </c:pt>
                <c:pt idx="2">
                  <c:v>1178.99</c:v>
                </c:pt>
                <c:pt idx="3">
                  <c:v>1241.94</c:v>
                </c:pt>
                <c:pt idx="4">
                  <c:v>1244.8</c:v>
                </c:pt>
                <c:pt idx="5">
                  <c:v>1289.17</c:v>
                </c:pt>
                <c:pt idx="6">
                  <c:v>1367.85</c:v>
                </c:pt>
                <c:pt idx="7">
                  <c:v>1420.66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6-4469-926B-95884FEBF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7376"/>
        <c:axId val="32438912"/>
      </c:barChart>
      <c:catAx>
        <c:axId val="3243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32438912"/>
        <c:crosses val="autoZero"/>
        <c:auto val="1"/>
        <c:lblAlgn val="ctr"/>
        <c:lblOffset val="100"/>
        <c:noMultiLvlLbl val="0"/>
      </c:catAx>
      <c:valAx>
        <c:axId val="324389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43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3557793488167073E-2"/>
          <c:y val="0.93903652676183036"/>
          <c:w val="0.2929969163317897"/>
          <c:h val="5.7271027152427621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284E-2"/>
          <c:y val="1.8494781889434774E-2"/>
          <c:w val="0.78113696028525259"/>
          <c:h val="0.682589527720489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Республика Татарстан</c:v>
                </c:pt>
                <c:pt idx="1">
                  <c:v>Республика Мордовия</c:v>
                </c:pt>
                <c:pt idx="2">
                  <c:v>Республика Марий Эл</c:v>
                </c:pt>
                <c:pt idx="3">
                  <c:v>Ульяновская обл</c:v>
                </c:pt>
                <c:pt idx="4">
                  <c:v>Чувашская Республика </c:v>
                </c:pt>
                <c:pt idx="5">
                  <c:v>Кировская обл</c:v>
                </c:pt>
                <c:pt idx="6">
                  <c:v>Самарская обл</c:v>
                </c:pt>
                <c:pt idx="7">
                  <c:v>Пензенская обл</c:v>
                </c:pt>
                <c:pt idx="8">
                  <c:v>Республика Башкортостан 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Пермский край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.00">
                  <c:v>653.11</c:v>
                </c:pt>
                <c:pt idx="1">
                  <c:v>745.05</c:v>
                </c:pt>
                <c:pt idx="2">
                  <c:v>736.73</c:v>
                </c:pt>
                <c:pt idx="3" formatCode="0.00">
                  <c:v>772.58</c:v>
                </c:pt>
                <c:pt idx="4">
                  <c:v>775.84</c:v>
                </c:pt>
                <c:pt idx="5">
                  <c:v>795.14</c:v>
                </c:pt>
                <c:pt idx="6">
                  <c:v>852.56</c:v>
                </c:pt>
                <c:pt idx="7">
                  <c:v>845.43</c:v>
                </c:pt>
                <c:pt idx="8">
                  <c:v>866.91</c:v>
                </c:pt>
                <c:pt idx="9">
                  <c:v>929.42</c:v>
                </c:pt>
                <c:pt idx="10">
                  <c:v>955.98</c:v>
                </c:pt>
                <c:pt idx="11">
                  <c:v>1010.48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C-4F2C-9110-AF5E04726E5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978,4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C-4F2C-9110-AF5E04726E5E}"/>
                </c:ext>
              </c:extLst>
            </c:dLbl>
            <c:dLbl>
              <c:idx val="12"/>
              <c:layout>
                <c:manualLayout>
                  <c:x val="-2.7774691700922119E-3"/>
                  <c:y val="9.2825965932139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C-4F2C-9110-AF5E04726E5E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Республика Татарстан</c:v>
                </c:pt>
                <c:pt idx="1">
                  <c:v>Республика Мордовия</c:v>
                </c:pt>
                <c:pt idx="2">
                  <c:v>Республика Марий Эл</c:v>
                </c:pt>
                <c:pt idx="3">
                  <c:v>Ульяновская обл</c:v>
                </c:pt>
                <c:pt idx="4">
                  <c:v>Чувашская Республика </c:v>
                </c:pt>
                <c:pt idx="5">
                  <c:v>Кировская обл</c:v>
                </c:pt>
                <c:pt idx="6">
                  <c:v>Самарская обл</c:v>
                </c:pt>
                <c:pt idx="7">
                  <c:v>Пензенская обл</c:v>
                </c:pt>
                <c:pt idx="8">
                  <c:v>Республика Башкортостан 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Пермский край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 formatCode="0.00">
                  <c:v>739.11</c:v>
                </c:pt>
                <c:pt idx="1">
                  <c:v>755.95</c:v>
                </c:pt>
                <c:pt idx="2">
                  <c:v>759.98</c:v>
                </c:pt>
                <c:pt idx="3" formatCode="0.00">
                  <c:v>772.37</c:v>
                </c:pt>
                <c:pt idx="4">
                  <c:v>775.87</c:v>
                </c:pt>
                <c:pt idx="5">
                  <c:v>816.41</c:v>
                </c:pt>
                <c:pt idx="6">
                  <c:v>867.52</c:v>
                </c:pt>
                <c:pt idx="7">
                  <c:v>872.93</c:v>
                </c:pt>
                <c:pt idx="8">
                  <c:v>929.77</c:v>
                </c:pt>
                <c:pt idx="9">
                  <c:v>978.4</c:v>
                </c:pt>
                <c:pt idx="10">
                  <c:v>978.81</c:v>
                </c:pt>
                <c:pt idx="11">
                  <c:v>1043.83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AC-4F2C-9110-AF5E0472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04064"/>
        <c:axId val="32780288"/>
      </c:barChart>
      <c:catAx>
        <c:axId val="3250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2780288"/>
        <c:crosses val="autoZero"/>
        <c:auto val="1"/>
        <c:lblAlgn val="ctr"/>
        <c:lblOffset val="100"/>
        <c:noMultiLvlLbl val="0"/>
      </c:catAx>
      <c:valAx>
        <c:axId val="327802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32504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76874922908842"/>
          <c:y val="0.28031614428712215"/>
          <c:w val="0.12568474456468967"/>
          <c:h val="9.7308656082232603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539226060492373E-2"/>
          <c:y val="6.4939390401259789E-2"/>
          <c:w val="0.87844284938357819"/>
          <c:h val="0.59290902123506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Оренбургская обл </c:v>
                </c:pt>
                <c:pt idx="1">
                  <c:v>Пензенская обл</c:v>
                </c:pt>
                <c:pt idx="2">
                  <c:v>Чувашская Республика </c:v>
                </c:pt>
                <c:pt idx="3">
                  <c:v>Пермский край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Самарская обл</c:v>
                </c:pt>
                <c:pt idx="7">
                  <c:v>Республика Мордовия</c:v>
                </c:pt>
                <c:pt idx="8">
                  <c:v>Республика Башкортостан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1270.3399999999999</c:v>
                </c:pt>
                <c:pt idx="1">
                  <c:v>1438.06</c:v>
                </c:pt>
                <c:pt idx="2">
                  <c:v>1452.69</c:v>
                </c:pt>
                <c:pt idx="3">
                  <c:v>1441.96</c:v>
                </c:pt>
                <c:pt idx="4">
                  <c:v>1510.09</c:v>
                </c:pt>
                <c:pt idx="5">
                  <c:v>1549.42</c:v>
                </c:pt>
                <c:pt idx="6">
                  <c:v>1698.1</c:v>
                </c:pt>
                <c:pt idx="7">
                  <c:v>1958.01</c:v>
                </c:pt>
                <c:pt idx="8">
                  <c:v>1956.76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4-4807-B3BA-C73533C035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Оренбургская обл </c:v>
                </c:pt>
                <c:pt idx="1">
                  <c:v>Пензенская обл</c:v>
                </c:pt>
                <c:pt idx="2">
                  <c:v>Чувашская Республика </c:v>
                </c:pt>
                <c:pt idx="3">
                  <c:v>Пермский край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Самарская обл</c:v>
                </c:pt>
                <c:pt idx="7">
                  <c:v>Республика Мордовия</c:v>
                </c:pt>
                <c:pt idx="8">
                  <c:v>Республика Башкортостан</c:v>
                </c:pt>
              </c:strCache>
            </c:strRef>
          </c:cat>
          <c:val>
            <c:numRef>
              <c:f>Лист1!$C$2:$C$10</c:f>
              <c:numCache>
                <c:formatCode>0.00</c:formatCode>
                <c:ptCount val="9"/>
                <c:pt idx="0">
                  <c:v>1290.67</c:v>
                </c:pt>
                <c:pt idx="1">
                  <c:v>1468.91</c:v>
                </c:pt>
                <c:pt idx="2">
                  <c:v>1494.44</c:v>
                </c:pt>
                <c:pt idx="3">
                  <c:v>1499.64</c:v>
                </c:pt>
                <c:pt idx="4">
                  <c:v>1537.27</c:v>
                </c:pt>
                <c:pt idx="5">
                  <c:v>1579.56</c:v>
                </c:pt>
                <c:pt idx="6">
                  <c:v>1732.3</c:v>
                </c:pt>
                <c:pt idx="7">
                  <c:v>1989.26</c:v>
                </c:pt>
                <c:pt idx="8">
                  <c:v>1992.89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4-4807-B3BA-C73533C03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08928"/>
        <c:axId val="32543488"/>
      </c:barChart>
      <c:catAx>
        <c:axId val="32508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2543488"/>
        <c:crosses val="autoZero"/>
        <c:auto val="1"/>
        <c:lblAlgn val="ctr"/>
        <c:lblOffset val="100"/>
        <c:noMultiLvlLbl val="0"/>
      </c:catAx>
      <c:valAx>
        <c:axId val="325434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50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970307488603266E-2"/>
          <c:y val="0.90534426780783883"/>
          <c:w val="0.39232173201156156"/>
          <c:h val="7.25551334289355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259511331388779E-2"/>
          <c:y val="4.909716795949181E-2"/>
          <c:w val="0.92556530604067677"/>
          <c:h val="0.71647835628085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Республика Марий Эл</c:v>
                </c:pt>
                <c:pt idx="2">
                  <c:v>Удмуртская Республика</c:v>
                </c:pt>
                <c:pt idx="3">
                  <c:v>Республика Татарстан</c:v>
                </c:pt>
                <c:pt idx="4">
                  <c:v>Республика Мордовия</c:v>
                </c:pt>
                <c:pt idx="5">
                  <c:v>Ульяновская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16.600000000000001</c:v>
                </c:pt>
                <c:pt idx="1">
                  <c:v>18.72</c:v>
                </c:pt>
                <c:pt idx="2">
                  <c:v>19.18</c:v>
                </c:pt>
                <c:pt idx="3">
                  <c:v>19.95</c:v>
                </c:pt>
                <c:pt idx="4">
                  <c:v>20.39</c:v>
                </c:pt>
                <c:pt idx="5" formatCode="0.00">
                  <c:v>21.43</c:v>
                </c:pt>
                <c:pt idx="6">
                  <c:v>22.28</c:v>
                </c:pt>
                <c:pt idx="7">
                  <c:v>23.01</c:v>
                </c:pt>
                <c:pt idx="8" formatCode="0.00">
                  <c:v>21.01</c:v>
                </c:pt>
                <c:pt idx="9">
                  <c:v>26.24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7-4BE9-B228-056A2E2108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23,47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07-4BE9-B228-056A2E210878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Республика Марий Эл</c:v>
                </c:pt>
                <c:pt idx="2">
                  <c:v>Удмуртская Республика</c:v>
                </c:pt>
                <c:pt idx="3">
                  <c:v>Республика Татарстан</c:v>
                </c:pt>
                <c:pt idx="4">
                  <c:v>Республика Мордовия</c:v>
                </c:pt>
                <c:pt idx="5">
                  <c:v>Ульяновская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16.93</c:v>
                </c:pt>
                <c:pt idx="1">
                  <c:v>19.39</c:v>
                </c:pt>
                <c:pt idx="2">
                  <c:v>19.68</c:v>
                </c:pt>
                <c:pt idx="3">
                  <c:v>20.38</c:v>
                </c:pt>
                <c:pt idx="4">
                  <c:v>20.95</c:v>
                </c:pt>
                <c:pt idx="5" formatCode="0.00">
                  <c:v>22.69</c:v>
                </c:pt>
                <c:pt idx="6">
                  <c:v>22.73</c:v>
                </c:pt>
                <c:pt idx="7">
                  <c:v>23.47</c:v>
                </c:pt>
                <c:pt idx="8">
                  <c:v>24.79</c:v>
                </c:pt>
                <c:pt idx="9">
                  <c:v>27.29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07-4BE9-B228-056A2E210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74496"/>
        <c:axId val="32876032"/>
      </c:barChart>
      <c:catAx>
        <c:axId val="3287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900"/>
            </a:pPr>
            <a:endParaRPr lang="ru-RU"/>
          </a:p>
        </c:txPr>
        <c:crossAx val="32876032"/>
        <c:crosses val="autoZero"/>
        <c:auto val="1"/>
        <c:lblAlgn val="ctr"/>
        <c:lblOffset val="100"/>
        <c:noMultiLvlLbl val="0"/>
      </c:catAx>
      <c:valAx>
        <c:axId val="3287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287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405107993465198E-2"/>
          <c:y val="0.93378200503158959"/>
          <c:w val="0.40533258144359186"/>
          <c:h val="6.304979996387474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48E-2"/>
          <c:y val="8.3034292486020067E-2"/>
          <c:w val="0.92556530604067677"/>
          <c:h val="0.66777001629448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Татарстан</c:v>
                </c:pt>
                <c:pt idx="3">
                  <c:v>Республика Башкортостан </c:v>
                </c:pt>
                <c:pt idx="4">
                  <c:v>Пензенская обл</c:v>
                </c:pt>
                <c:pt idx="5">
                  <c:v>Ульяновская обл</c:v>
                </c:pt>
                <c:pt idx="6">
                  <c:v>Республика Мордовия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19.809999999999999</c:v>
                </c:pt>
                <c:pt idx="1">
                  <c:v>22.18</c:v>
                </c:pt>
                <c:pt idx="2" formatCode="0.00">
                  <c:v>24.85</c:v>
                </c:pt>
                <c:pt idx="3">
                  <c:v>25.57</c:v>
                </c:pt>
                <c:pt idx="4">
                  <c:v>25.53</c:v>
                </c:pt>
                <c:pt idx="5" formatCode="0.00">
                  <c:v>24.26</c:v>
                </c:pt>
                <c:pt idx="6">
                  <c:v>25.71</c:v>
                </c:pt>
                <c:pt idx="7">
                  <c:v>26.25</c:v>
                </c:pt>
                <c:pt idx="8">
                  <c:v>29.24</c:v>
                </c:pt>
                <c:pt idx="9">
                  <c:v>31.48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E-4E72-80BA-9C515DB232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26,78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6E-4E72-80BA-9C515DB232F6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Татарстан</c:v>
                </c:pt>
                <c:pt idx="3">
                  <c:v>Республика Башкортостан </c:v>
                </c:pt>
                <c:pt idx="4">
                  <c:v>Пензенская обл</c:v>
                </c:pt>
                <c:pt idx="5">
                  <c:v>Ульяновская обл</c:v>
                </c:pt>
                <c:pt idx="6">
                  <c:v>Республика Мордовия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20.22</c:v>
                </c:pt>
                <c:pt idx="1">
                  <c:v>22.74</c:v>
                </c:pt>
                <c:pt idx="2">
                  <c:v>25.37</c:v>
                </c:pt>
                <c:pt idx="3">
                  <c:v>25.96</c:v>
                </c:pt>
                <c:pt idx="4">
                  <c:v>26.06</c:v>
                </c:pt>
                <c:pt idx="5" formatCode="0.00">
                  <c:v>26.13</c:v>
                </c:pt>
                <c:pt idx="6">
                  <c:v>26.32</c:v>
                </c:pt>
                <c:pt idx="7">
                  <c:v>26.78</c:v>
                </c:pt>
                <c:pt idx="8">
                  <c:v>29.96</c:v>
                </c:pt>
                <c:pt idx="9">
                  <c:v>32.11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6E-4E72-80BA-9C515DB23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37696"/>
        <c:axId val="32639232"/>
      </c:barChart>
      <c:catAx>
        <c:axId val="32637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800"/>
            </a:pPr>
            <a:endParaRPr lang="ru-RU"/>
          </a:p>
        </c:txPr>
        <c:crossAx val="32639232"/>
        <c:crosses val="autoZero"/>
        <c:auto val="1"/>
        <c:lblAlgn val="ctr"/>
        <c:lblOffset val="100"/>
        <c:noMultiLvlLbl val="0"/>
      </c:catAx>
      <c:valAx>
        <c:axId val="3263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63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622508245896175E-2"/>
          <c:y val="0.89892911565970013"/>
          <c:w val="0.383647832390208"/>
          <c:h val="9.156555087523911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22673857901E-2"/>
          <c:y val="7.7155316075991562E-2"/>
          <c:w val="0.89192762428824435"/>
          <c:h val="0.74419670962485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Марий Эл</c:v>
                </c:pt>
                <c:pt idx="1">
                  <c:v>Республика Татарстан</c:v>
                </c:pt>
                <c:pt idx="2">
                  <c:v>Пензенская обл</c:v>
                </c:pt>
                <c:pt idx="3">
                  <c:v>Самарская обл</c:v>
                </c:pt>
                <c:pt idx="4">
                  <c:v>Пермский край</c:v>
                </c:pt>
                <c:pt idx="5">
                  <c:v>Удмуртская Республика</c:v>
                </c:pt>
                <c:pt idx="6">
                  <c:v>Чувашская Республика</c:v>
                </c:pt>
                <c:pt idx="7">
                  <c:v>Ульяновская обл</c:v>
                </c:pt>
                <c:pt idx="8">
                  <c:v>Оренбургская обл </c:v>
                </c:pt>
                <c:pt idx="9">
                  <c:v>Республика Мордовия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2.79</c:v>
                </c:pt>
                <c:pt idx="1">
                  <c:v>3.11</c:v>
                </c:pt>
                <c:pt idx="2">
                  <c:v>3.22</c:v>
                </c:pt>
                <c:pt idx="3">
                  <c:v>3.47</c:v>
                </c:pt>
                <c:pt idx="4">
                  <c:v>4.95</c:v>
                </c:pt>
                <c:pt idx="5">
                  <c:v>5.3</c:v>
                </c:pt>
                <c:pt idx="6">
                  <c:v>8.9700000000000006</c:v>
                </c:pt>
                <c:pt idx="7">
                  <c:v>10.64</c:v>
                </c:pt>
                <c:pt idx="8">
                  <c:v>17.36</c:v>
                </c:pt>
                <c:pt idx="9">
                  <c:v>26.21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5-4A5D-9C2B-2393C6F4F7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17,71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05-4A5D-9C2B-2393C6F4F751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Марий Эл</c:v>
                </c:pt>
                <c:pt idx="1">
                  <c:v>Республика Татарстан</c:v>
                </c:pt>
                <c:pt idx="2">
                  <c:v>Пензенская обл</c:v>
                </c:pt>
                <c:pt idx="3">
                  <c:v>Самарская обл</c:v>
                </c:pt>
                <c:pt idx="4">
                  <c:v>Пермский край</c:v>
                </c:pt>
                <c:pt idx="5">
                  <c:v>Удмуртская Республика</c:v>
                </c:pt>
                <c:pt idx="6">
                  <c:v>Чувашская Республика</c:v>
                </c:pt>
                <c:pt idx="7">
                  <c:v>Ульяновская обл</c:v>
                </c:pt>
                <c:pt idx="8">
                  <c:v>Оренбургская обл </c:v>
                </c:pt>
                <c:pt idx="9">
                  <c:v>Республика Мордовия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2.92</c:v>
                </c:pt>
                <c:pt idx="1">
                  <c:v>3.17</c:v>
                </c:pt>
                <c:pt idx="2">
                  <c:v>3.27</c:v>
                </c:pt>
                <c:pt idx="3">
                  <c:v>3.67</c:v>
                </c:pt>
                <c:pt idx="4">
                  <c:v>5.05</c:v>
                </c:pt>
                <c:pt idx="5">
                  <c:v>5.49</c:v>
                </c:pt>
                <c:pt idx="6">
                  <c:v>9.09</c:v>
                </c:pt>
                <c:pt idx="7">
                  <c:v>10.86</c:v>
                </c:pt>
                <c:pt idx="8">
                  <c:v>17.71</c:v>
                </c:pt>
                <c:pt idx="9">
                  <c:v>26.84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05-4A5D-9C2B-2393C6F4F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95808"/>
        <c:axId val="32697344"/>
      </c:barChart>
      <c:catAx>
        <c:axId val="3269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800"/>
            </a:pPr>
            <a:endParaRPr lang="ru-RU"/>
          </a:p>
        </c:txPr>
        <c:crossAx val="32697344"/>
        <c:crosses val="autoZero"/>
        <c:auto val="1"/>
        <c:lblAlgn val="ctr"/>
        <c:lblOffset val="100"/>
        <c:noMultiLvlLbl val="0"/>
      </c:catAx>
      <c:valAx>
        <c:axId val="3269734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69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33451838684591"/>
          <c:y val="0.10232775062030143"/>
          <c:w val="0.3561994512281082"/>
          <c:h val="7.980756767766544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598425196850396E-2"/>
          <c:y val="2.0581167564309444E-2"/>
          <c:w val="0.93679997812773408"/>
          <c:h val="0.4630027348416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20"/>
              <c:spPr>
                <a:solidFill>
                  <a:srgbClr val="CCFF99"/>
                </a:solidFill>
                <a:ln w="25400" cap="flat" cmpd="sng" algn="ctr">
                  <a:solidFill>
                    <a:srgbClr val="C0504D">
                      <a:lumMod val="75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699-4525-8210-DF061ED0953F}"/>
                </c:ext>
              </c:extLst>
            </c:dLbl>
            <c:dLbl>
              <c:idx val="21"/>
              <c:spPr>
                <a:solidFill>
                  <a:srgbClr val="CCFF99"/>
                </a:solidFill>
                <a:ln w="25400" cap="flat" cmpd="sng" algn="ctr">
                  <a:solidFill>
                    <a:srgbClr val="C0504D">
                      <a:lumMod val="75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699-4525-8210-DF061ED0953F}"/>
                </c:ext>
              </c:extLst>
            </c:dLbl>
            <c:dLbl>
              <c:idx val="22"/>
              <c:spPr>
                <a:solidFill>
                  <a:srgbClr val="CCFF99"/>
                </a:solidFill>
                <a:ln w="25400" cap="flat" cmpd="sng" algn="ctr">
                  <a:solidFill>
                    <a:srgbClr val="C0504D">
                      <a:lumMod val="75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699-4525-8210-DF061ED0953F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Лист1!$A$22:$B$55</c:f>
              <c:strCache>
                <c:ptCount val="34"/>
                <c:pt idx="0">
                  <c:v>Ульяновск</c:v>
                </c:pt>
                <c:pt idx="1">
                  <c:v>Ульяновск</c:v>
                </c:pt>
                <c:pt idx="2">
                  <c:v>Йошкар-Ола</c:v>
                </c:pt>
                <c:pt idx="3">
                  <c:v>Волжск</c:v>
                </c:pt>
                <c:pt idx="4">
                  <c:v>Козьмодемьянск</c:v>
                </c:pt>
                <c:pt idx="5">
                  <c:v>Стерлитамак</c:v>
                </c:pt>
                <c:pt idx="6">
                  <c:v>Нефтекамск</c:v>
                </c:pt>
                <c:pt idx="7">
                  <c:v>Уфа</c:v>
                </c:pt>
                <c:pt idx="8">
                  <c:v>Чебоксары</c:v>
                </c:pt>
                <c:pt idx="9">
                  <c:v>Новочебоксарск</c:v>
                </c:pt>
                <c:pt idx="10">
                  <c:v>Канаш</c:v>
                </c:pt>
                <c:pt idx="11">
                  <c:v>Н.Новгород</c:v>
                </c:pt>
                <c:pt idx="12">
                  <c:v>Балахна</c:v>
                </c:pt>
                <c:pt idx="13">
                  <c:v>Кстово</c:v>
                </c:pt>
                <c:pt idx="14">
                  <c:v>Заречный</c:v>
                </c:pt>
                <c:pt idx="15">
                  <c:v>Пенза</c:v>
                </c:pt>
                <c:pt idx="16">
                  <c:v>Кузнецк</c:v>
                </c:pt>
                <c:pt idx="17">
                  <c:v>Ижевск</c:v>
                </c:pt>
                <c:pt idx="18">
                  <c:v>Глазов</c:v>
                </c:pt>
                <c:pt idx="19">
                  <c:v>Сарапул</c:v>
                </c:pt>
                <c:pt idx="20">
                  <c:v>Казань</c:v>
                </c:pt>
                <c:pt idx="21">
                  <c:v>Наб.Челны</c:v>
                </c:pt>
                <c:pt idx="22">
                  <c:v>Нижнекамск</c:v>
                </c:pt>
                <c:pt idx="23">
                  <c:v>Тольятти</c:v>
                </c:pt>
                <c:pt idx="24">
                  <c:v>Сызрань</c:v>
                </c:pt>
                <c:pt idx="25">
                  <c:v>Самара</c:v>
                </c:pt>
                <c:pt idx="26">
                  <c:v>Березники</c:v>
                </c:pt>
                <c:pt idx="27">
                  <c:v>Пермь </c:v>
                </c:pt>
                <c:pt idx="28">
                  <c:v>Орск</c:v>
                </c:pt>
                <c:pt idx="29">
                  <c:v>Оренбург</c:v>
                </c:pt>
                <c:pt idx="30">
                  <c:v>Бузулук</c:v>
                </c:pt>
                <c:pt idx="31">
                  <c:v>Саранск</c:v>
                </c:pt>
                <c:pt idx="32">
                  <c:v>Рузаевка</c:v>
                </c:pt>
                <c:pt idx="33">
                  <c:v>Киров </c:v>
                </c:pt>
              </c:strCache>
            </c:strRef>
          </c:cat>
          <c:val>
            <c:numRef>
              <c:f>Лист1!$C$22:$C$55</c:f>
              <c:numCache>
                <c:formatCode>0.00</c:formatCode>
                <c:ptCount val="34"/>
                <c:pt idx="0">
                  <c:v>17.09</c:v>
                </c:pt>
                <c:pt idx="1">
                  <c:v>24.53</c:v>
                </c:pt>
                <c:pt idx="2">
                  <c:v>17.34</c:v>
                </c:pt>
                <c:pt idx="3">
                  <c:v>19.399999999999999</c:v>
                </c:pt>
                <c:pt idx="4">
                  <c:v>38.770000000000003</c:v>
                </c:pt>
                <c:pt idx="5">
                  <c:v>18.04</c:v>
                </c:pt>
                <c:pt idx="6">
                  <c:v>20.74</c:v>
                </c:pt>
                <c:pt idx="7">
                  <c:v>25.25</c:v>
                </c:pt>
                <c:pt idx="8">
                  <c:v>18.079999999999998</c:v>
                </c:pt>
                <c:pt idx="9">
                  <c:v>19.32</c:v>
                </c:pt>
                <c:pt idx="10">
                  <c:v>26.05</c:v>
                </c:pt>
                <c:pt idx="11">
                  <c:v>18.600000000000001</c:v>
                </c:pt>
                <c:pt idx="12">
                  <c:v>27.69</c:v>
                </c:pt>
                <c:pt idx="13">
                  <c:v>32.11</c:v>
                </c:pt>
                <c:pt idx="14">
                  <c:v>19.100000000000001</c:v>
                </c:pt>
                <c:pt idx="15">
                  <c:v>25.28</c:v>
                </c:pt>
                <c:pt idx="16">
                  <c:v>32.17</c:v>
                </c:pt>
                <c:pt idx="17">
                  <c:v>19.39</c:v>
                </c:pt>
                <c:pt idx="18">
                  <c:v>22.46</c:v>
                </c:pt>
                <c:pt idx="19">
                  <c:v>32.54</c:v>
                </c:pt>
                <c:pt idx="20">
                  <c:v>19.97</c:v>
                </c:pt>
                <c:pt idx="21">
                  <c:v>21.97</c:v>
                </c:pt>
                <c:pt idx="22">
                  <c:v>25.44</c:v>
                </c:pt>
                <c:pt idx="23">
                  <c:v>21.79</c:v>
                </c:pt>
                <c:pt idx="24">
                  <c:v>22.37</c:v>
                </c:pt>
                <c:pt idx="25">
                  <c:v>28.21</c:v>
                </c:pt>
                <c:pt idx="26">
                  <c:v>23.7</c:v>
                </c:pt>
                <c:pt idx="27">
                  <c:v>33.03</c:v>
                </c:pt>
                <c:pt idx="28">
                  <c:v>24.23</c:v>
                </c:pt>
                <c:pt idx="29">
                  <c:v>27.46</c:v>
                </c:pt>
                <c:pt idx="30">
                  <c:v>29.41</c:v>
                </c:pt>
                <c:pt idx="31">
                  <c:v>24.6</c:v>
                </c:pt>
                <c:pt idx="32">
                  <c:v>26.96</c:v>
                </c:pt>
                <c:pt idx="33">
                  <c:v>27.65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99-4525-8210-DF061ED0953F}"/>
            </c:ext>
          </c:extLst>
        </c:ser>
        <c:ser>
          <c:idx val="1"/>
          <c:order val="1"/>
          <c:tx>
            <c:strRef>
              <c:f>Лист1!$D$21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</c:spPr>
          <c:invertIfNegative val="0"/>
          <c:dLbls>
            <c:dLbl>
              <c:idx val="20"/>
              <c:spPr>
                <a:solidFill>
                  <a:srgbClr val="CCFF99"/>
                </a:solidFill>
                <a:ln w="2540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699-4525-8210-DF061ED0953F}"/>
                </c:ext>
              </c:extLst>
            </c:dLbl>
            <c:dLbl>
              <c:idx val="21"/>
              <c:spPr>
                <a:solidFill>
                  <a:srgbClr val="CCFF99"/>
                </a:solidFill>
                <a:ln w="2540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699-4525-8210-DF061ED0953F}"/>
                </c:ext>
              </c:extLst>
            </c:dLbl>
            <c:dLbl>
              <c:idx val="22"/>
              <c:spPr>
                <a:solidFill>
                  <a:srgbClr val="CCFF99"/>
                </a:solidFill>
                <a:ln w="2540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699-4525-8210-DF061ED0953F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Лист1!$A$22:$B$55</c:f>
              <c:strCache>
                <c:ptCount val="34"/>
                <c:pt idx="0">
                  <c:v>Ульяновск</c:v>
                </c:pt>
                <c:pt idx="1">
                  <c:v>Ульяновск</c:v>
                </c:pt>
                <c:pt idx="2">
                  <c:v>Йошкар-Ола</c:v>
                </c:pt>
                <c:pt idx="3">
                  <c:v>Волжск</c:v>
                </c:pt>
                <c:pt idx="4">
                  <c:v>Козьмодемьянск</c:v>
                </c:pt>
                <c:pt idx="5">
                  <c:v>Стерлитамак</c:v>
                </c:pt>
                <c:pt idx="6">
                  <c:v>Нефтекамск</c:v>
                </c:pt>
                <c:pt idx="7">
                  <c:v>Уфа</c:v>
                </c:pt>
                <c:pt idx="8">
                  <c:v>Чебоксары</c:v>
                </c:pt>
                <c:pt idx="9">
                  <c:v>Новочебоксарск</c:v>
                </c:pt>
                <c:pt idx="10">
                  <c:v>Канаш</c:v>
                </c:pt>
                <c:pt idx="11">
                  <c:v>Н.Новгород</c:v>
                </c:pt>
                <c:pt idx="12">
                  <c:v>Балахна</c:v>
                </c:pt>
                <c:pt idx="13">
                  <c:v>Кстово</c:v>
                </c:pt>
                <c:pt idx="14">
                  <c:v>Заречный</c:v>
                </c:pt>
                <c:pt idx="15">
                  <c:v>Пенза</c:v>
                </c:pt>
                <c:pt idx="16">
                  <c:v>Кузнецк</c:v>
                </c:pt>
                <c:pt idx="17">
                  <c:v>Ижевск</c:v>
                </c:pt>
                <c:pt idx="18">
                  <c:v>Глазов</c:v>
                </c:pt>
                <c:pt idx="19">
                  <c:v>Сарапул</c:v>
                </c:pt>
                <c:pt idx="20">
                  <c:v>Казань</c:v>
                </c:pt>
                <c:pt idx="21">
                  <c:v>Наб.Челны</c:v>
                </c:pt>
                <c:pt idx="22">
                  <c:v>Нижнекамск</c:v>
                </c:pt>
                <c:pt idx="23">
                  <c:v>Тольятти</c:v>
                </c:pt>
                <c:pt idx="24">
                  <c:v>Сызрань</c:v>
                </c:pt>
                <c:pt idx="25">
                  <c:v>Самара</c:v>
                </c:pt>
                <c:pt idx="26">
                  <c:v>Березники</c:v>
                </c:pt>
                <c:pt idx="27">
                  <c:v>Пермь </c:v>
                </c:pt>
                <c:pt idx="28">
                  <c:v>Орск</c:v>
                </c:pt>
                <c:pt idx="29">
                  <c:v>Оренбург</c:v>
                </c:pt>
                <c:pt idx="30">
                  <c:v>Бузулук</c:v>
                </c:pt>
                <c:pt idx="31">
                  <c:v>Саранск</c:v>
                </c:pt>
                <c:pt idx="32">
                  <c:v>Рузаевка</c:v>
                </c:pt>
                <c:pt idx="33">
                  <c:v>Киров </c:v>
                </c:pt>
              </c:strCache>
            </c:strRef>
          </c:cat>
          <c:val>
            <c:numRef>
              <c:f>Лист1!$D$22:$D$55</c:f>
              <c:numCache>
                <c:formatCode>0.00</c:formatCode>
                <c:ptCount val="34"/>
                <c:pt idx="0">
                  <c:v>21.04</c:v>
                </c:pt>
                <c:pt idx="1">
                  <c:v>24.59</c:v>
                </c:pt>
                <c:pt idx="2">
                  <c:v>17.78</c:v>
                </c:pt>
                <c:pt idx="3">
                  <c:v>20.34</c:v>
                </c:pt>
                <c:pt idx="4">
                  <c:v>40.69</c:v>
                </c:pt>
                <c:pt idx="5">
                  <c:v>18.399999999999999</c:v>
                </c:pt>
                <c:pt idx="6">
                  <c:v>21.15</c:v>
                </c:pt>
                <c:pt idx="7">
                  <c:v>25.51</c:v>
                </c:pt>
                <c:pt idx="8">
                  <c:v>18.46</c:v>
                </c:pt>
                <c:pt idx="9">
                  <c:v>19.68</c:v>
                </c:pt>
                <c:pt idx="10">
                  <c:v>26.54</c:v>
                </c:pt>
                <c:pt idx="11">
                  <c:v>19.04</c:v>
                </c:pt>
                <c:pt idx="12">
                  <c:v>28.19</c:v>
                </c:pt>
                <c:pt idx="13">
                  <c:v>32.74</c:v>
                </c:pt>
                <c:pt idx="14">
                  <c:v>19.850000000000001</c:v>
                </c:pt>
                <c:pt idx="15">
                  <c:v>25.72</c:v>
                </c:pt>
                <c:pt idx="16">
                  <c:v>32.82</c:v>
                </c:pt>
                <c:pt idx="17">
                  <c:v>19.97</c:v>
                </c:pt>
                <c:pt idx="18">
                  <c:v>22.91</c:v>
                </c:pt>
                <c:pt idx="19">
                  <c:v>33.19</c:v>
                </c:pt>
                <c:pt idx="20">
                  <c:v>20.59</c:v>
                </c:pt>
                <c:pt idx="21">
                  <c:v>21.97</c:v>
                </c:pt>
                <c:pt idx="22">
                  <c:v>26.48</c:v>
                </c:pt>
                <c:pt idx="23">
                  <c:v>22.22</c:v>
                </c:pt>
                <c:pt idx="24">
                  <c:v>22.79</c:v>
                </c:pt>
                <c:pt idx="25">
                  <c:v>29.05</c:v>
                </c:pt>
                <c:pt idx="26">
                  <c:v>24.65</c:v>
                </c:pt>
                <c:pt idx="27">
                  <c:v>33.03</c:v>
                </c:pt>
                <c:pt idx="28">
                  <c:v>25.09</c:v>
                </c:pt>
                <c:pt idx="29">
                  <c:v>27.9</c:v>
                </c:pt>
                <c:pt idx="30">
                  <c:v>30</c:v>
                </c:pt>
                <c:pt idx="31">
                  <c:v>25.04</c:v>
                </c:pt>
                <c:pt idx="32">
                  <c:v>28.03</c:v>
                </c:pt>
                <c:pt idx="33">
                  <c:v>28.42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699-4525-8210-DF061ED09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37536"/>
        <c:axId val="34339072"/>
      </c:barChart>
      <c:catAx>
        <c:axId val="34337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34339072"/>
        <c:crosses val="autoZero"/>
        <c:auto val="1"/>
        <c:lblAlgn val="ctr"/>
        <c:lblOffset val="100"/>
        <c:noMultiLvlLbl val="0"/>
      </c:catAx>
      <c:valAx>
        <c:axId val="343390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337536"/>
        <c:crosses val="autoZero"/>
        <c:crossBetween val="between"/>
      </c:valAx>
      <c:spPr>
        <a:solidFill>
          <a:sysClr val="window" lastClr="FFFFFF"/>
        </a:solidFill>
        <a:ln w="25400" cap="flat" cmpd="sng" algn="ctr">
          <a:solidFill>
            <a:sysClr val="window" lastClr="FFFFFF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4.9415957425495524E-2"/>
          <c:y val="0.88942353271082142"/>
          <c:w val="0.27835682191960459"/>
          <c:h val="0.1105764672891786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" lastClr="FFFFFF"/>
      </a:solidFill>
      <a:prstDash val="solid"/>
    </a:ln>
    <a:effectLst/>
  </c:spPr>
  <c:txPr>
    <a:bodyPr/>
    <a:lstStyle/>
    <a:p>
      <a:pPr>
        <a:defRPr>
          <a:solidFill>
            <a:sysClr val="window" lastClr="FFFFFF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749771883269795E-2"/>
          <c:y val="2.3618857999998258E-2"/>
          <c:w val="0.92556530604067677"/>
          <c:h val="0.51209215028444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00FF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Мордовия</c:v>
                </c:pt>
                <c:pt idx="5">
                  <c:v>Нижегородская обл</c:v>
                </c:pt>
                <c:pt idx="6">
                  <c:v>Республика Марий Эл</c:v>
                </c:pt>
                <c:pt idx="7">
                  <c:v>Ульяновская обл</c:v>
                </c:pt>
                <c:pt idx="8">
                  <c:v>Республика Татарстан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Пермский край</c:v>
                </c:pt>
                <c:pt idx="12">
                  <c:v>Самарская обл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2.99</c:v>
                </c:pt>
                <c:pt idx="1">
                  <c:v>3.06</c:v>
                </c:pt>
                <c:pt idx="2">
                  <c:v>3.3</c:v>
                </c:pt>
                <c:pt idx="3">
                  <c:v>3.44</c:v>
                </c:pt>
                <c:pt idx="4">
                  <c:v>3.56</c:v>
                </c:pt>
                <c:pt idx="5">
                  <c:v>3.64</c:v>
                </c:pt>
                <c:pt idx="6">
                  <c:v>3.72</c:v>
                </c:pt>
                <c:pt idx="7">
                  <c:v>3.74</c:v>
                </c:pt>
                <c:pt idx="8">
                  <c:v>3.75</c:v>
                </c:pt>
                <c:pt idx="9">
                  <c:v>3.75</c:v>
                </c:pt>
                <c:pt idx="10">
                  <c:v>3.85</c:v>
                </c:pt>
                <c:pt idx="11">
                  <c:v>3.99</c:v>
                </c:pt>
                <c:pt idx="12">
                  <c:v>4.0599999999999996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B-4A8D-A8C8-6A4722B93C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invertIfNegative val="0"/>
          <c:dLbls>
            <c:spPr>
              <a:ln>
                <a:solidFill>
                  <a:srgbClr val="C0504D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Мордовия</c:v>
                </c:pt>
                <c:pt idx="5">
                  <c:v>Нижегородская обл</c:v>
                </c:pt>
                <c:pt idx="6">
                  <c:v>Республика Марий Эл</c:v>
                </c:pt>
                <c:pt idx="7">
                  <c:v>Ульяновская обл</c:v>
                </c:pt>
                <c:pt idx="8">
                  <c:v>Республика Татарстан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Пермский край</c:v>
                </c:pt>
                <c:pt idx="12">
                  <c:v>Самарская обл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3.08</c:v>
                </c:pt>
                <c:pt idx="1">
                  <c:v>3.17</c:v>
                </c:pt>
                <c:pt idx="2">
                  <c:v>3.36</c:v>
                </c:pt>
                <c:pt idx="3">
                  <c:v>3.51</c:v>
                </c:pt>
                <c:pt idx="4">
                  <c:v>3.64</c:v>
                </c:pt>
                <c:pt idx="5">
                  <c:v>3.71</c:v>
                </c:pt>
                <c:pt idx="6">
                  <c:v>3.75</c:v>
                </c:pt>
                <c:pt idx="7">
                  <c:v>3.77</c:v>
                </c:pt>
                <c:pt idx="8">
                  <c:v>3.78</c:v>
                </c:pt>
                <c:pt idx="9">
                  <c:v>3.82</c:v>
                </c:pt>
                <c:pt idx="10">
                  <c:v>3.95</c:v>
                </c:pt>
                <c:pt idx="11">
                  <c:v>4.13</c:v>
                </c:pt>
                <c:pt idx="12">
                  <c:v>4.17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B-4A8D-A8C8-6A4722B93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77280"/>
        <c:axId val="100578816"/>
      </c:barChart>
      <c:catAx>
        <c:axId val="10057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0578816"/>
        <c:crosses val="autoZero"/>
        <c:auto val="1"/>
        <c:lblAlgn val="ctr"/>
        <c:lblOffset val="100"/>
        <c:noMultiLvlLbl val="0"/>
      </c:catAx>
      <c:valAx>
        <c:axId val="100578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0577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1834941837063635E-2"/>
          <c:y val="0.79605177818849471"/>
          <c:w val="0.39396112180613813"/>
          <c:h val="7.43856851697957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327495487750912E-2"/>
          <c:y val="2.790867887107194E-2"/>
          <c:w val="0.86245110310323958"/>
          <c:h val="0.61761604677669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Самарская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Удмуртская Республика</c:v>
                </c:pt>
                <c:pt idx="4">
                  <c:v>Пензенская обл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Пермский край</c:v>
                </c:pt>
                <c:pt idx="8">
                  <c:v>Оренбургская обл </c:v>
                </c:pt>
                <c:pt idx="9">
                  <c:v>Республика Марий Эл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11.58</c:v>
                </c:pt>
                <c:pt idx="1">
                  <c:v>13.71</c:v>
                </c:pt>
                <c:pt idx="2">
                  <c:v>13.93</c:v>
                </c:pt>
                <c:pt idx="3">
                  <c:v>14.65</c:v>
                </c:pt>
                <c:pt idx="4">
                  <c:v>14.85</c:v>
                </c:pt>
                <c:pt idx="5">
                  <c:v>16.57</c:v>
                </c:pt>
                <c:pt idx="6">
                  <c:v>16.600000000000001</c:v>
                </c:pt>
                <c:pt idx="7">
                  <c:v>20.13</c:v>
                </c:pt>
                <c:pt idx="8">
                  <c:v>20.76</c:v>
                </c:pt>
                <c:pt idx="9">
                  <c:v>21.93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6-421A-A61A-E10E8EE1B8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" lastClr="FFFFFF">
                  <a:lumMod val="75000"/>
                </a:sys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15,49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E6-421A-A61A-E10E8EE1B81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21,18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E6-421A-A61A-E10E8EE1B819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Самарская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Удмуртская Республика</c:v>
                </c:pt>
                <c:pt idx="4">
                  <c:v>Пензенская обл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Пермский край</c:v>
                </c:pt>
                <c:pt idx="8">
                  <c:v>Оренбургская обл </c:v>
                </c:pt>
                <c:pt idx="9">
                  <c:v>Республика Марий Эл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11.91</c:v>
                </c:pt>
                <c:pt idx="1">
                  <c:v>14.2</c:v>
                </c:pt>
                <c:pt idx="2">
                  <c:v>14.88</c:v>
                </c:pt>
                <c:pt idx="3">
                  <c:v>15.02</c:v>
                </c:pt>
                <c:pt idx="4">
                  <c:v>15.2</c:v>
                </c:pt>
                <c:pt idx="5">
                  <c:v>16.89</c:v>
                </c:pt>
                <c:pt idx="6">
                  <c:v>17.600000000000001</c:v>
                </c:pt>
                <c:pt idx="7">
                  <c:v>20.53</c:v>
                </c:pt>
                <c:pt idx="8">
                  <c:v>21.18</c:v>
                </c:pt>
                <c:pt idx="9">
                  <c:v>22.52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E6-421A-A61A-E10E8EE1B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83264"/>
        <c:axId val="33884800"/>
      </c:barChart>
      <c:catAx>
        <c:axId val="3388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3884800"/>
        <c:crosses val="autoZero"/>
        <c:auto val="1"/>
        <c:lblAlgn val="ctr"/>
        <c:lblOffset val="100"/>
        <c:noMultiLvlLbl val="0"/>
      </c:catAx>
      <c:valAx>
        <c:axId val="338848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88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846511677913927E-2"/>
          <c:y val="0.88368080934477078"/>
          <c:w val="0.3359413844727635"/>
          <c:h val="7.2555133428935534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284E-2"/>
          <c:y val="8.1011586867260746E-2"/>
          <c:w val="0.92556530604067677"/>
          <c:h val="0.50181607334816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Мордовия</c:v>
                </c:pt>
                <c:pt idx="1">
                  <c:v>Удмуртская Республика</c:v>
                </c:pt>
                <c:pt idx="2">
                  <c:v>Пензенская обл</c:v>
                </c:pt>
                <c:pt idx="3">
                  <c:v>Оренбургская обл 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Чувашская Республика </c:v>
                </c:pt>
                <c:pt idx="7">
                  <c:v>Самарская обл</c:v>
                </c:pt>
                <c:pt idx="8">
                  <c:v>Пермский край</c:v>
                </c:pt>
                <c:pt idx="9">
                  <c:v>Республика Башкортостан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0">
                  <c:v>14.87</c:v>
                </c:pt>
                <c:pt idx="1">
                  <c:v>16.670000000000002</c:v>
                </c:pt>
                <c:pt idx="2">
                  <c:v>17.399999999999999</c:v>
                </c:pt>
                <c:pt idx="3">
                  <c:v>17.809999999999999</c:v>
                </c:pt>
                <c:pt idx="4">
                  <c:v>17.48</c:v>
                </c:pt>
                <c:pt idx="5">
                  <c:v>18.25</c:v>
                </c:pt>
                <c:pt idx="6">
                  <c:v>19.38</c:v>
                </c:pt>
                <c:pt idx="7">
                  <c:v>19.75</c:v>
                </c:pt>
                <c:pt idx="8">
                  <c:v>24.15</c:v>
                </c:pt>
                <c:pt idx="9">
                  <c:v>25.91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D-46A3-ABCE-2D5BE7902D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18,17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9D-46A3-ABCE-2D5BE7902D4B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Мордовия</c:v>
                </c:pt>
                <c:pt idx="1">
                  <c:v>Удмуртская Республика</c:v>
                </c:pt>
                <c:pt idx="2">
                  <c:v>Пензенская обл</c:v>
                </c:pt>
                <c:pt idx="3">
                  <c:v>Оренбургская обл 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Чувашская Республика </c:v>
                </c:pt>
                <c:pt idx="7">
                  <c:v>Самарская обл</c:v>
                </c:pt>
                <c:pt idx="8">
                  <c:v>Пермский край</c:v>
                </c:pt>
                <c:pt idx="9">
                  <c:v>Республика Башкортостан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 formatCode="0.00">
                  <c:v>15.24</c:v>
                </c:pt>
                <c:pt idx="1">
                  <c:v>17.100000000000001</c:v>
                </c:pt>
                <c:pt idx="2">
                  <c:v>17.809999999999999</c:v>
                </c:pt>
                <c:pt idx="3">
                  <c:v>18.170000000000002</c:v>
                </c:pt>
                <c:pt idx="4">
                  <c:v>18.82</c:v>
                </c:pt>
                <c:pt idx="5">
                  <c:v>19.29</c:v>
                </c:pt>
                <c:pt idx="6">
                  <c:v>19.739999999999998</c:v>
                </c:pt>
                <c:pt idx="7">
                  <c:v>20.22</c:v>
                </c:pt>
                <c:pt idx="8">
                  <c:v>24.64</c:v>
                </c:pt>
                <c:pt idx="9">
                  <c:v>26.28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9D-46A3-ABCE-2D5BE7902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79520"/>
        <c:axId val="34781056"/>
      </c:barChart>
      <c:catAx>
        <c:axId val="3477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4781056"/>
        <c:crosses val="autoZero"/>
        <c:auto val="1"/>
        <c:lblAlgn val="ctr"/>
        <c:lblOffset val="100"/>
        <c:noMultiLvlLbl val="0"/>
      </c:catAx>
      <c:valAx>
        <c:axId val="347810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77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970307488603266E-2"/>
          <c:y val="0.84672632475713572"/>
          <c:w val="0.35184353377857835"/>
          <c:h val="7.889202240564272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48E-2"/>
          <c:y val="5.1617546102312811E-2"/>
          <c:w val="0.92556530604067677"/>
          <c:h val="0.45097696659801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5"/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226-4387-AE39-D8F662A9B82F}"/>
                </c:ext>
              </c:extLst>
            </c:dLbl>
            <c:dLbl>
              <c:idx val="16"/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226-4387-AE39-D8F662A9B82F}"/>
                </c:ext>
              </c:extLst>
            </c:dLbl>
            <c:dLbl>
              <c:idx val="17"/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226-4387-AE39-D8F662A9B82F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Лист1!$A$20:$B$54</c:f>
              <c:strCache>
                <c:ptCount val="35"/>
                <c:pt idx="0">
                  <c:v>Саранск</c:v>
                </c:pt>
                <c:pt idx="1">
                  <c:v>Рузаевка</c:v>
                </c:pt>
                <c:pt idx="2">
                  <c:v>Киров </c:v>
                </c:pt>
                <c:pt idx="3">
                  <c:v>Кирово-Чепецк</c:v>
                </c:pt>
                <c:pt idx="4">
                  <c:v>Ижевск</c:v>
                </c:pt>
                <c:pt idx="5">
                  <c:v> Глазов</c:v>
                </c:pt>
                <c:pt idx="6">
                  <c:v>Сарапул</c:v>
                </c:pt>
                <c:pt idx="7">
                  <c:v>Ульяновск</c:v>
                </c:pt>
                <c:pt idx="8">
                  <c:v>Ульяновск</c:v>
                </c:pt>
                <c:pt idx="9">
                  <c:v>Новочебоксарск</c:v>
                </c:pt>
                <c:pt idx="10">
                  <c:v>Чебоксары</c:v>
                </c:pt>
                <c:pt idx="11">
                  <c:v>Шумерля</c:v>
                </c:pt>
                <c:pt idx="12">
                  <c:v>Самара</c:v>
                </c:pt>
                <c:pt idx="13">
                  <c:v>Сызрань</c:v>
                </c:pt>
                <c:pt idx="14">
                  <c:v>Тольятти</c:v>
                </c:pt>
                <c:pt idx="15">
                  <c:v>Набережные челны</c:v>
                </c:pt>
                <c:pt idx="16">
                  <c:v>Казань</c:v>
                </c:pt>
                <c:pt idx="17">
                  <c:v>Нижнекамск</c:v>
                </c:pt>
                <c:pt idx="18">
                  <c:v>Заречный</c:v>
                </c:pt>
                <c:pt idx="19">
                  <c:v>Пенза</c:v>
                </c:pt>
                <c:pt idx="20">
                  <c:v>Кузнецк</c:v>
                </c:pt>
                <c:pt idx="21">
                  <c:v>Оренбург</c:v>
                </c:pt>
                <c:pt idx="22">
                  <c:v>Бузулук</c:v>
                </c:pt>
                <c:pt idx="23">
                  <c:v>Орск</c:v>
                </c:pt>
                <c:pt idx="24">
                  <c:v>Йошкар-Ола                        </c:v>
                </c:pt>
                <c:pt idx="25">
                  <c:v>Волжск</c:v>
                </c:pt>
                <c:pt idx="26">
                  <c:v>Козьмодемьянск</c:v>
                </c:pt>
                <c:pt idx="27">
                  <c:v>Нефтекамск</c:v>
                </c:pt>
                <c:pt idx="28">
                  <c:v>Стерлитамак</c:v>
                </c:pt>
                <c:pt idx="29">
                  <c:v>Уфа</c:v>
                </c:pt>
                <c:pt idx="30">
                  <c:v>Нижний Новгород</c:v>
                </c:pt>
                <c:pt idx="31">
                  <c:v>Кстово</c:v>
                </c:pt>
                <c:pt idx="32">
                  <c:v>Балахна</c:v>
                </c:pt>
                <c:pt idx="33">
                  <c:v>Пермь</c:v>
                </c:pt>
                <c:pt idx="34">
                  <c:v>Березники</c:v>
                </c:pt>
              </c:strCache>
            </c:strRef>
          </c:cat>
          <c:val>
            <c:numRef>
              <c:f>Лист1!$C$20:$C$53</c:f>
              <c:numCache>
                <c:formatCode>0.00</c:formatCode>
                <c:ptCount val="34"/>
                <c:pt idx="0">
                  <c:v>12.31</c:v>
                </c:pt>
                <c:pt idx="1">
                  <c:v>23.54</c:v>
                </c:pt>
                <c:pt idx="2">
                  <c:v>21.22</c:v>
                </c:pt>
                <c:pt idx="3">
                  <c:v>23.6</c:v>
                </c:pt>
                <c:pt idx="4">
                  <c:v>14.02</c:v>
                </c:pt>
                <c:pt idx="5">
                  <c:v>19.34</c:v>
                </c:pt>
                <c:pt idx="6">
                  <c:v>34.01</c:v>
                </c:pt>
                <c:pt idx="7">
                  <c:v>16.73</c:v>
                </c:pt>
                <c:pt idx="8">
                  <c:v>21.09</c:v>
                </c:pt>
                <c:pt idx="9">
                  <c:v>12.9</c:v>
                </c:pt>
                <c:pt idx="10">
                  <c:v>20.98</c:v>
                </c:pt>
                <c:pt idx="11">
                  <c:v>23.42</c:v>
                </c:pt>
                <c:pt idx="12">
                  <c:v>14.99</c:v>
                </c:pt>
                <c:pt idx="13">
                  <c:v>17.62</c:v>
                </c:pt>
                <c:pt idx="14">
                  <c:v>35.22</c:v>
                </c:pt>
                <c:pt idx="15">
                  <c:v>13.31</c:v>
                </c:pt>
                <c:pt idx="16">
                  <c:v>16.75</c:v>
                </c:pt>
                <c:pt idx="17">
                  <c:v>19.3</c:v>
                </c:pt>
                <c:pt idx="18">
                  <c:v>14.9</c:v>
                </c:pt>
                <c:pt idx="19">
                  <c:v>16.54</c:v>
                </c:pt>
                <c:pt idx="20">
                  <c:v>25.74</c:v>
                </c:pt>
                <c:pt idx="21">
                  <c:v>19.34</c:v>
                </c:pt>
                <c:pt idx="22">
                  <c:v>26.71</c:v>
                </c:pt>
                <c:pt idx="23">
                  <c:v>34.619999999999997</c:v>
                </c:pt>
                <c:pt idx="24">
                  <c:v>20.41</c:v>
                </c:pt>
                <c:pt idx="25">
                  <c:v>25.54</c:v>
                </c:pt>
                <c:pt idx="26">
                  <c:v>41.95</c:v>
                </c:pt>
                <c:pt idx="27">
                  <c:v>19.09</c:v>
                </c:pt>
                <c:pt idx="28">
                  <c:v>19.98</c:v>
                </c:pt>
                <c:pt idx="29">
                  <c:v>30.29</c:v>
                </c:pt>
                <c:pt idx="30">
                  <c:v>14.4</c:v>
                </c:pt>
                <c:pt idx="31">
                  <c:v>33.46</c:v>
                </c:pt>
                <c:pt idx="32">
                  <c:v>37.880000000000003</c:v>
                </c:pt>
                <c:pt idx="33">
                  <c:v>21.67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26-4387-AE39-D8F662A9B82F}"/>
            </c:ext>
          </c:extLst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5"/>
              <c:spPr>
                <a:solidFill>
                  <a:srgbClr val="CCFF99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226-4387-AE39-D8F662A9B82F}"/>
                </c:ext>
              </c:extLst>
            </c:dLbl>
            <c:dLbl>
              <c:idx val="16"/>
              <c:spPr>
                <a:solidFill>
                  <a:srgbClr val="CCFF99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226-4387-AE39-D8F662A9B82F}"/>
                </c:ext>
              </c:extLst>
            </c:dLbl>
            <c:dLbl>
              <c:idx val="17"/>
              <c:spPr>
                <a:solidFill>
                  <a:srgbClr val="CCFF99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226-4387-AE39-D8F662A9B82F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Лист1!$A$20:$B$54</c:f>
              <c:strCache>
                <c:ptCount val="35"/>
                <c:pt idx="0">
                  <c:v>Саранск</c:v>
                </c:pt>
                <c:pt idx="1">
                  <c:v>Рузаевка</c:v>
                </c:pt>
                <c:pt idx="2">
                  <c:v>Киров </c:v>
                </c:pt>
                <c:pt idx="3">
                  <c:v>Кирово-Чепецк</c:v>
                </c:pt>
                <c:pt idx="4">
                  <c:v>Ижевск</c:v>
                </c:pt>
                <c:pt idx="5">
                  <c:v> Глазов</c:v>
                </c:pt>
                <c:pt idx="6">
                  <c:v>Сарапул</c:v>
                </c:pt>
                <c:pt idx="7">
                  <c:v>Ульяновск</c:v>
                </c:pt>
                <c:pt idx="8">
                  <c:v>Ульяновск</c:v>
                </c:pt>
                <c:pt idx="9">
                  <c:v>Новочебоксарск</c:v>
                </c:pt>
                <c:pt idx="10">
                  <c:v>Чебоксары</c:v>
                </c:pt>
                <c:pt idx="11">
                  <c:v>Шумерля</c:v>
                </c:pt>
                <c:pt idx="12">
                  <c:v>Самара</c:v>
                </c:pt>
                <c:pt idx="13">
                  <c:v>Сызрань</c:v>
                </c:pt>
                <c:pt idx="14">
                  <c:v>Тольятти</c:v>
                </c:pt>
                <c:pt idx="15">
                  <c:v>Набережные челны</c:v>
                </c:pt>
                <c:pt idx="16">
                  <c:v>Казань</c:v>
                </c:pt>
                <c:pt idx="17">
                  <c:v>Нижнекамск</c:v>
                </c:pt>
                <c:pt idx="18">
                  <c:v>Заречный</c:v>
                </c:pt>
                <c:pt idx="19">
                  <c:v>Пенза</c:v>
                </c:pt>
                <c:pt idx="20">
                  <c:v>Кузнецк</c:v>
                </c:pt>
                <c:pt idx="21">
                  <c:v>Оренбург</c:v>
                </c:pt>
                <c:pt idx="22">
                  <c:v>Бузулук</c:v>
                </c:pt>
                <c:pt idx="23">
                  <c:v>Орск</c:v>
                </c:pt>
                <c:pt idx="24">
                  <c:v>Йошкар-Ола                        </c:v>
                </c:pt>
                <c:pt idx="25">
                  <c:v>Волжск</c:v>
                </c:pt>
                <c:pt idx="26">
                  <c:v>Козьмодемьянск</c:v>
                </c:pt>
                <c:pt idx="27">
                  <c:v>Нефтекамск</c:v>
                </c:pt>
                <c:pt idx="28">
                  <c:v>Стерлитамак</c:v>
                </c:pt>
                <c:pt idx="29">
                  <c:v>Уфа</c:v>
                </c:pt>
                <c:pt idx="30">
                  <c:v>Нижний Новгород</c:v>
                </c:pt>
                <c:pt idx="31">
                  <c:v>Кстово</c:v>
                </c:pt>
                <c:pt idx="32">
                  <c:v>Балахна</c:v>
                </c:pt>
                <c:pt idx="33">
                  <c:v>Пермь</c:v>
                </c:pt>
                <c:pt idx="34">
                  <c:v>Березники</c:v>
                </c:pt>
              </c:strCache>
            </c:strRef>
          </c:cat>
          <c:val>
            <c:numRef>
              <c:f>Лист1!$D$20:$D$53</c:f>
              <c:numCache>
                <c:formatCode>0.00</c:formatCode>
                <c:ptCount val="34"/>
                <c:pt idx="0">
                  <c:v>12.49</c:v>
                </c:pt>
                <c:pt idx="1">
                  <c:v>24.19</c:v>
                </c:pt>
                <c:pt idx="2">
                  <c:v>21.8</c:v>
                </c:pt>
                <c:pt idx="3">
                  <c:v>24.11</c:v>
                </c:pt>
                <c:pt idx="4">
                  <c:v>14.44</c:v>
                </c:pt>
                <c:pt idx="5">
                  <c:v>19.73</c:v>
                </c:pt>
                <c:pt idx="6">
                  <c:v>34.69</c:v>
                </c:pt>
                <c:pt idx="7">
                  <c:v>20.079999999999998</c:v>
                </c:pt>
                <c:pt idx="8">
                  <c:v>22.05</c:v>
                </c:pt>
                <c:pt idx="9">
                  <c:v>13.14</c:v>
                </c:pt>
                <c:pt idx="10">
                  <c:v>21.37</c:v>
                </c:pt>
                <c:pt idx="11">
                  <c:v>23.87</c:v>
                </c:pt>
                <c:pt idx="12">
                  <c:v>15.43</c:v>
                </c:pt>
                <c:pt idx="13">
                  <c:v>17.989999999999998</c:v>
                </c:pt>
                <c:pt idx="14">
                  <c:v>35.74</c:v>
                </c:pt>
                <c:pt idx="15">
                  <c:v>14.38</c:v>
                </c:pt>
                <c:pt idx="16">
                  <c:v>18.079999999999998</c:v>
                </c:pt>
                <c:pt idx="17">
                  <c:v>19.34</c:v>
                </c:pt>
                <c:pt idx="18">
                  <c:v>15.49</c:v>
                </c:pt>
                <c:pt idx="19">
                  <c:v>16.899999999999999</c:v>
                </c:pt>
                <c:pt idx="20">
                  <c:v>26.26</c:v>
                </c:pt>
                <c:pt idx="21">
                  <c:v>19.73</c:v>
                </c:pt>
                <c:pt idx="22">
                  <c:v>27.25</c:v>
                </c:pt>
                <c:pt idx="23">
                  <c:v>36.799999999999997</c:v>
                </c:pt>
                <c:pt idx="24">
                  <c:v>20.84</c:v>
                </c:pt>
                <c:pt idx="25">
                  <c:v>26.74</c:v>
                </c:pt>
                <c:pt idx="26">
                  <c:v>43.76</c:v>
                </c:pt>
                <c:pt idx="27">
                  <c:v>19.47</c:v>
                </c:pt>
                <c:pt idx="28">
                  <c:v>20.38</c:v>
                </c:pt>
                <c:pt idx="29">
                  <c:v>30.59</c:v>
                </c:pt>
                <c:pt idx="30">
                  <c:v>15.55</c:v>
                </c:pt>
                <c:pt idx="31">
                  <c:v>34.119999999999997</c:v>
                </c:pt>
                <c:pt idx="32">
                  <c:v>38.64</c:v>
                </c:pt>
                <c:pt idx="33">
                  <c:v>23.14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26-4387-AE39-D8F662A9B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12064"/>
        <c:axId val="9513600"/>
      </c:barChart>
      <c:catAx>
        <c:axId val="951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513600"/>
        <c:crosses val="autoZero"/>
        <c:auto val="1"/>
        <c:lblAlgn val="ctr"/>
        <c:lblOffset val="100"/>
        <c:noMultiLvlLbl val="0"/>
      </c:catAx>
      <c:valAx>
        <c:axId val="95136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51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415957425495524E-2"/>
          <c:y val="0.88942353271082142"/>
          <c:w val="0.27835682191960459"/>
          <c:h val="0.11057646728917869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" lastClr="FFFFFF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284E-2"/>
          <c:y val="8.1011586867260746E-2"/>
          <c:w val="0.92556530604067677"/>
          <c:h val="0.29612245549590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Пензенская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Самарская обл</c:v>
                </c:pt>
                <c:pt idx="4">
                  <c:v>Республика Марий Эл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Оренбургская обл </c:v>
                </c:pt>
                <c:pt idx="8">
                  <c:v>Нижегородская обл</c:v>
                </c:pt>
                <c:pt idx="9">
                  <c:v>Кировская обл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30.87</c:v>
                </c:pt>
                <c:pt idx="1">
                  <c:v>33.6</c:v>
                </c:pt>
                <c:pt idx="2">
                  <c:v>76.28</c:v>
                </c:pt>
                <c:pt idx="3">
                  <c:v>56.68</c:v>
                </c:pt>
                <c:pt idx="4">
                  <c:v>104.43</c:v>
                </c:pt>
                <c:pt idx="5">
                  <c:v>114.45</c:v>
                </c:pt>
                <c:pt idx="6">
                  <c:v>88.67</c:v>
                </c:pt>
                <c:pt idx="7">
                  <c:v>145.06</c:v>
                </c:pt>
                <c:pt idx="8">
                  <c:v>313.57</c:v>
                </c:pt>
                <c:pt idx="9">
                  <c:v>320.45999999999998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5-4F88-9FF9-119CCC65AC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Пензенская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Самарская обл</c:v>
                </c:pt>
                <c:pt idx="4">
                  <c:v>Республика Марий Эл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Оренбургская обл </c:v>
                </c:pt>
                <c:pt idx="8">
                  <c:v>Нижегородская обл</c:v>
                </c:pt>
                <c:pt idx="9">
                  <c:v>Кировская обл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38.950000000000003</c:v>
                </c:pt>
                <c:pt idx="1">
                  <c:v>51.57</c:v>
                </c:pt>
                <c:pt idx="2">
                  <c:v>88.67</c:v>
                </c:pt>
                <c:pt idx="3">
                  <c:v>90.17</c:v>
                </c:pt>
                <c:pt idx="4">
                  <c:v>111.38</c:v>
                </c:pt>
                <c:pt idx="5">
                  <c:v>116.32</c:v>
                </c:pt>
                <c:pt idx="6">
                  <c:v>116.87</c:v>
                </c:pt>
                <c:pt idx="7">
                  <c:v>140.91</c:v>
                </c:pt>
                <c:pt idx="8">
                  <c:v>325.27</c:v>
                </c:pt>
                <c:pt idx="9">
                  <c:v>358.47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5-4F88-9FF9-119CCC65A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38336"/>
        <c:axId val="44239872"/>
      </c:barChart>
      <c:catAx>
        <c:axId val="4423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4239872"/>
        <c:crosses val="autoZero"/>
        <c:auto val="1"/>
        <c:lblAlgn val="ctr"/>
        <c:lblOffset val="100"/>
        <c:noMultiLvlLbl val="0"/>
      </c:catAx>
      <c:valAx>
        <c:axId val="442398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4238336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4.7970307488603266E-2"/>
          <c:y val="0.90549592985778216"/>
          <c:w val="0.35184353377857835"/>
          <c:h val="7.889202240564272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284E-2"/>
          <c:y val="8.1011586867260746E-2"/>
          <c:w val="0.92556530604067677"/>
          <c:h val="0.50181607334816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Самарская обл</c:v>
                </c:pt>
                <c:pt idx="1">
                  <c:v>Оренбургская обл </c:v>
                </c:pt>
                <c:pt idx="2">
                  <c:v>Пермский край</c:v>
                </c:pt>
                <c:pt idx="3">
                  <c:v>Удмуртская республика</c:v>
                </c:pt>
                <c:pt idx="4">
                  <c:v>Чувашская Республика </c:v>
                </c:pt>
                <c:pt idx="5">
                  <c:v>Республика Марий Эл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304.58</c:v>
                </c:pt>
                <c:pt idx="1">
                  <c:v>670.42</c:v>
                </c:pt>
                <c:pt idx="2">
                  <c:v>732.37</c:v>
                </c:pt>
                <c:pt idx="3">
                  <c:v>1002.59</c:v>
                </c:pt>
                <c:pt idx="4">
                  <c:v>1794.04</c:v>
                </c:pt>
                <c:pt idx="5">
                  <c:v>2167.4699999999998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A-4042-A16B-61E5DE28FE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Самарская обл</c:v>
                </c:pt>
                <c:pt idx="1">
                  <c:v>Оренбургская обл </c:v>
                </c:pt>
                <c:pt idx="2">
                  <c:v>Пермский край</c:v>
                </c:pt>
                <c:pt idx="3">
                  <c:v>Удмуртская республика</c:v>
                </c:pt>
                <c:pt idx="4">
                  <c:v>Чувашская Республика </c:v>
                </c:pt>
                <c:pt idx="5">
                  <c:v>Республика Марий Эл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484.54</c:v>
                </c:pt>
                <c:pt idx="1">
                  <c:v>649.33000000000004</c:v>
                </c:pt>
                <c:pt idx="2">
                  <c:v>732.37</c:v>
                </c:pt>
                <c:pt idx="3">
                  <c:v>1002.59</c:v>
                </c:pt>
                <c:pt idx="4">
                  <c:v>1799.45</c:v>
                </c:pt>
                <c:pt idx="5">
                  <c:v>2217.0700000000002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FA-4042-A16B-61E5DE28F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87392"/>
        <c:axId val="34985088"/>
      </c:barChart>
      <c:catAx>
        <c:axId val="3498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4985088"/>
        <c:crosses val="autoZero"/>
        <c:auto val="1"/>
        <c:lblAlgn val="ctr"/>
        <c:lblOffset val="100"/>
        <c:noMultiLvlLbl val="0"/>
      </c:catAx>
      <c:valAx>
        <c:axId val="34985088"/>
        <c:scaling>
          <c:orientation val="minMax"/>
          <c:max val="30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98739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277902637411879E-2"/>
          <c:y val="1.8080892804635301E-2"/>
          <c:w val="0.92556530604067677"/>
          <c:h val="0.2748754767988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0119549558245806E-2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57-4D64-A025-B8934919B0EB}"/>
                </c:ext>
              </c:extLst>
            </c:dLbl>
            <c:dLbl>
              <c:idx val="1"/>
              <c:layout>
                <c:manualLayout>
                  <c:x val="-1.4456499368922578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57-4D64-A025-B8934919B0EB}"/>
                </c:ext>
              </c:extLst>
            </c:dLbl>
            <c:dLbl>
              <c:idx val="2"/>
              <c:layout>
                <c:manualLayout>
                  <c:x val="-1.4456499368922578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57-4D64-A025-B8934919B0EB}"/>
                </c:ext>
              </c:extLst>
            </c:dLbl>
            <c:dLbl>
              <c:idx val="3"/>
              <c:layout>
                <c:manualLayout>
                  <c:x val="-1.4456499368922578E-3"/>
                  <c:y val="-8.8184646150427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57-4D64-A025-B8934919B0EB}"/>
                </c:ext>
              </c:extLst>
            </c:dLbl>
            <c:dLbl>
              <c:idx val="4"/>
              <c:layout>
                <c:manualLayout>
                  <c:x val="-1.4456499368922578E-3"/>
                  <c:y val="0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57-4D64-A025-B8934919B0EB}"/>
                </c:ext>
              </c:extLst>
            </c:dLbl>
            <c:dLbl>
              <c:idx val="5"/>
              <c:layout>
                <c:manualLayout>
                  <c:x val="-4.3369498106767736E-3"/>
                  <c:y val="-5.8789764100285156E-3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57-4D64-A025-B8934919B0EB}"/>
                </c:ext>
              </c:extLst>
            </c:dLbl>
            <c:dLbl>
              <c:idx val="6"/>
              <c:layout>
                <c:manualLayout>
                  <c:x val="-4.3369498106767736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57-4D64-A025-B8934919B0EB}"/>
                </c:ext>
              </c:extLst>
            </c:dLbl>
            <c:dLbl>
              <c:idx val="7"/>
              <c:layout>
                <c:manualLayout>
                  <c:x val="-4.3369498106767207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57-4D64-A025-B8934919B0EB}"/>
                </c:ext>
              </c:extLst>
            </c:dLbl>
            <c:dLbl>
              <c:idx val="8"/>
              <c:layout>
                <c:manualLayout>
                  <c:x val="-2.8912998737845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57-4D64-A025-B8934919B0EB}"/>
                </c:ext>
              </c:extLst>
            </c:dLbl>
            <c:dLbl>
              <c:idx val="9"/>
              <c:layout>
                <c:manualLayout>
                  <c:x val="-7.2282496844612897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57-4D64-A025-B8934919B0EB}"/>
                </c:ext>
              </c:extLst>
            </c:dLbl>
            <c:dLbl>
              <c:idx val="10"/>
              <c:layout>
                <c:manualLayout>
                  <c:x val="-5.78259974756903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57-4D64-A025-B8934919B0EB}"/>
                </c:ext>
              </c:extLst>
            </c:dLbl>
            <c:dLbl>
              <c:idx val="11"/>
              <c:layout>
                <c:manualLayout>
                  <c:x val="-5.7825997475690312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57-4D64-A025-B8934919B0EB}"/>
                </c:ext>
              </c:extLst>
            </c:dLbl>
            <c:dLbl>
              <c:idx val="12"/>
              <c:layout>
                <c:manualLayout>
                  <c:x val="-2.8912998737845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57-4D64-A025-B8934919B0EB}"/>
                </c:ext>
              </c:extLst>
            </c:dLbl>
            <c:dLbl>
              <c:idx val="13"/>
              <c:layout>
                <c:manualLayout>
                  <c:x val="-5.7825997475690312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57-4D64-A025-B8934919B0EB}"/>
                </c:ext>
              </c:extLst>
            </c:dLbl>
            <c:dLbl>
              <c:idx val="14"/>
              <c:layout>
                <c:manualLayout>
                  <c:x val="-4.3369498106768795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57-4D64-A025-B8934919B0EB}"/>
                </c:ext>
              </c:extLst>
            </c:dLbl>
            <c:dLbl>
              <c:idx val="15"/>
              <c:layout>
                <c:manualLayout>
                  <c:x val="1.0601310403300801E-16"/>
                  <c:y val="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57-4D64-A025-B8934919B0EB}"/>
                </c:ext>
              </c:extLst>
            </c:dLbl>
            <c:dLbl>
              <c:idx val="16"/>
              <c:layout>
                <c:manualLayout>
                  <c:x val="-7.2282496844612897E-3"/>
                  <c:y val="-2.93948820501425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283,53</a:t>
                    </a:r>
                    <a:r>
                      <a:rPr lang="ru-RU" dirty="0" smtClean="0"/>
                      <a:t>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657-4D64-A025-B8934919B0EB}"/>
                </c:ext>
              </c:extLst>
            </c:dLbl>
            <c:dLbl>
              <c:idx val="17"/>
              <c:layout>
                <c:manualLayout>
                  <c:x val="-2.8912998737845156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57-4D64-A025-B8934919B0EB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Лист1!$A$20:$B$49</c:f>
              <c:strCache>
                <c:ptCount val="19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Кузнецк</c:v>
                </c:pt>
                <c:pt idx="4">
                  <c:v>Казань </c:v>
                </c:pt>
                <c:pt idx="5">
                  <c:v>Наб.Челны</c:v>
                </c:pt>
                <c:pt idx="6">
                  <c:v>Орск</c:v>
                </c:pt>
                <c:pt idx="7">
                  <c:v>Оренбугр</c:v>
                </c:pt>
                <c:pt idx="8">
                  <c:v>Бузулук</c:v>
                </c:pt>
                <c:pt idx="9">
                  <c:v>Йошкар-Ола</c:v>
                </c:pt>
                <c:pt idx="10">
                  <c:v>Волжск</c:v>
                </c:pt>
                <c:pt idx="11">
                  <c:v>Ульяновск</c:v>
                </c:pt>
                <c:pt idx="12">
                  <c:v>Димитровград</c:v>
                </c:pt>
                <c:pt idx="13">
                  <c:v>Саранск</c:v>
                </c:pt>
                <c:pt idx="14">
                  <c:v>Рузаевка</c:v>
                </c:pt>
                <c:pt idx="15">
                  <c:v>Киров</c:v>
                </c:pt>
                <c:pt idx="16">
                  <c:v>Н.Новгород</c:v>
                </c:pt>
                <c:pt idx="17">
                  <c:v>Шумерля</c:v>
                </c:pt>
                <c:pt idx="18">
                  <c:v>Алатырь</c:v>
                </c:pt>
              </c:strCache>
            </c:strRef>
          </c:cat>
          <c:val>
            <c:numRef>
              <c:f>Лист1!$C$20:$C$38</c:f>
              <c:numCache>
                <c:formatCode>0.00</c:formatCode>
                <c:ptCount val="19"/>
                <c:pt idx="0">
                  <c:v>39.74</c:v>
                </c:pt>
                <c:pt idx="1">
                  <c:v>42.67</c:v>
                </c:pt>
                <c:pt idx="2">
                  <c:v>46.56</c:v>
                </c:pt>
                <c:pt idx="3">
                  <c:v>33.369999999999997</c:v>
                </c:pt>
                <c:pt idx="4">
                  <c:v>50.95</c:v>
                </c:pt>
                <c:pt idx="5">
                  <c:v>128.52000000000001</c:v>
                </c:pt>
                <c:pt idx="6">
                  <c:v>104.42</c:v>
                </c:pt>
                <c:pt idx="7">
                  <c:v>149.62</c:v>
                </c:pt>
                <c:pt idx="8">
                  <c:v>253.88</c:v>
                </c:pt>
                <c:pt idx="9">
                  <c:v>88.06</c:v>
                </c:pt>
                <c:pt idx="10">
                  <c:v>93.86</c:v>
                </c:pt>
                <c:pt idx="11">
                  <c:v>95.09</c:v>
                </c:pt>
                <c:pt idx="12">
                  <c:v>121.78</c:v>
                </c:pt>
                <c:pt idx="13">
                  <c:v>23.98</c:v>
                </c:pt>
                <c:pt idx="14">
                  <c:v>78.739999999999995</c:v>
                </c:pt>
                <c:pt idx="15">
                  <c:v>631.24</c:v>
                </c:pt>
                <c:pt idx="16">
                  <c:v>283.52999999999997</c:v>
                </c:pt>
                <c:pt idx="17">
                  <c:v>72.47</c:v>
                </c:pt>
                <c:pt idx="18">
                  <c:v>93.65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657-4D64-A025-B8934919B0EB}"/>
            </c:ext>
          </c:extLst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57-4D64-A025-B8934919B0EB}"/>
                </c:ext>
              </c:extLst>
            </c:dLbl>
            <c:dLbl>
              <c:idx val="1"/>
              <c:layout>
                <c:manualLayout>
                  <c:x val="7.2282496844612897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657-4D64-A025-B8934919B0EB}"/>
                </c:ext>
              </c:extLst>
            </c:dLbl>
            <c:dLbl>
              <c:idx val="2"/>
              <c:layout>
                <c:manualLayout>
                  <c:x val="7.2282496844612897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57-4D64-A025-B8934919B0EB}"/>
                </c:ext>
              </c:extLst>
            </c:dLbl>
            <c:dLbl>
              <c:idx val="3"/>
              <c:layout>
                <c:manualLayout>
                  <c:x val="8.6738996213535473E-3"/>
                  <c:y val="-3.82133466651853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657-4D64-A025-B8934919B0EB}"/>
                </c:ext>
              </c:extLst>
            </c:dLbl>
            <c:dLbl>
              <c:idx val="4"/>
              <c:layout>
                <c:manualLayout>
                  <c:x val="8.6738996213535473E-3"/>
                  <c:y val="0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rgbClr val="F79646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57-4D64-A025-B8934919B0EB}"/>
                </c:ext>
              </c:extLst>
            </c:dLbl>
            <c:dLbl>
              <c:idx val="5"/>
              <c:layout>
                <c:manualLayout>
                  <c:x val="4.3369498106767736E-3"/>
                  <c:y val="-1.1757952820057031E-2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rgbClr val="F79646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657-4D64-A025-B8934919B0EB}"/>
                </c:ext>
              </c:extLst>
            </c:dLbl>
            <c:dLbl>
              <c:idx val="6"/>
              <c:layout>
                <c:manualLayout>
                  <c:x val="4.3369498106768265E-3"/>
                  <c:y val="-1.17579528200570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657-4D64-A025-B8934919B0EB}"/>
                </c:ext>
              </c:extLst>
            </c:dLbl>
            <c:dLbl>
              <c:idx val="7"/>
              <c:layout>
                <c:manualLayout>
                  <c:x val="5.7825997475690312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657-4D64-A025-B8934919B0EB}"/>
                </c:ext>
              </c:extLst>
            </c:dLbl>
            <c:dLbl>
              <c:idx val="8"/>
              <c:layout>
                <c:manualLayout>
                  <c:x val="5.7825997475690312E-3"/>
                  <c:y val="-1.1757952820057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657-4D64-A025-B8934919B0EB}"/>
                </c:ext>
              </c:extLst>
            </c:dLbl>
            <c:dLbl>
              <c:idx val="9"/>
              <c:layout>
                <c:manualLayout>
                  <c:x val="2.8912998737845156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657-4D64-A025-B8934919B0EB}"/>
                </c:ext>
              </c:extLst>
            </c:dLbl>
            <c:dLbl>
              <c:idx val="10"/>
              <c:layout>
                <c:manualLayout>
                  <c:x val="2.8912998737845156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657-4D64-A025-B8934919B0EB}"/>
                </c:ext>
              </c:extLst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657-4D64-A025-B8934919B0EB}"/>
                </c:ext>
              </c:extLst>
            </c:dLbl>
            <c:dLbl>
              <c:idx val="12"/>
              <c:layout>
                <c:manualLayout>
                  <c:x val="7.22824968446128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657-4D64-A025-B8934919B0EB}"/>
                </c:ext>
              </c:extLst>
            </c:dLbl>
            <c:dLbl>
              <c:idx val="13"/>
              <c:layout>
                <c:manualLayout>
                  <c:x val="4.3369498106767736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657-4D64-A025-B8934919B0EB}"/>
                </c:ext>
              </c:extLst>
            </c:dLbl>
            <c:dLbl>
              <c:idx val="14"/>
              <c:layout>
                <c:manualLayout>
                  <c:x val="4.3369498106767736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657-4D64-A025-B8934919B0EB}"/>
                </c:ext>
              </c:extLst>
            </c:dLbl>
            <c:dLbl>
              <c:idx val="15"/>
              <c:layout>
                <c:manualLayout>
                  <c:x val="8.6738996213535473E-3"/>
                  <c:y val="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657-4D64-A025-B8934919B0EB}"/>
                </c:ext>
              </c:extLst>
            </c:dLbl>
            <c:dLbl>
              <c:idx val="16"/>
              <c:layout>
                <c:manualLayout>
                  <c:x val="2.8911860430808236E-3"/>
                  <c:y val="-2.35159056401140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290,94</a:t>
                    </a:r>
                    <a:r>
                      <a:rPr lang="ru-RU" dirty="0" smtClean="0"/>
                      <a:t>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657-4D64-A025-B8934919B0EB}"/>
                </c:ext>
              </c:extLst>
            </c:dLbl>
            <c:dLbl>
              <c:idx val="17"/>
              <c:layout>
                <c:manualLayout>
                  <c:x val="5.7825997475691379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657-4D64-A025-B8934919B0EB}"/>
                </c:ext>
              </c:extLst>
            </c:dLbl>
            <c:dLbl>
              <c:idx val="18"/>
              <c:layout>
                <c:manualLayout>
                  <c:x val="8.6738996213535473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657-4D64-A025-B8934919B0EB}"/>
                </c:ext>
              </c:extLst>
            </c:dLbl>
            <c:spPr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Лист1!$A$20:$B$49</c:f>
              <c:strCache>
                <c:ptCount val="19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Кузнецк</c:v>
                </c:pt>
                <c:pt idx="4">
                  <c:v>Казань </c:v>
                </c:pt>
                <c:pt idx="5">
                  <c:v>Наб.Челны</c:v>
                </c:pt>
                <c:pt idx="6">
                  <c:v>Орск</c:v>
                </c:pt>
                <c:pt idx="7">
                  <c:v>Оренбугр</c:v>
                </c:pt>
                <c:pt idx="8">
                  <c:v>Бузулук</c:v>
                </c:pt>
                <c:pt idx="9">
                  <c:v>Йошкар-Ола</c:v>
                </c:pt>
                <c:pt idx="10">
                  <c:v>Волжск</c:v>
                </c:pt>
                <c:pt idx="11">
                  <c:v>Ульяновск</c:v>
                </c:pt>
                <c:pt idx="12">
                  <c:v>Димитровград</c:v>
                </c:pt>
                <c:pt idx="13">
                  <c:v>Саранск</c:v>
                </c:pt>
                <c:pt idx="14">
                  <c:v>Рузаевка</c:v>
                </c:pt>
                <c:pt idx="15">
                  <c:v>Киров</c:v>
                </c:pt>
                <c:pt idx="16">
                  <c:v>Н.Новгород</c:v>
                </c:pt>
                <c:pt idx="17">
                  <c:v>Шумерля</c:v>
                </c:pt>
                <c:pt idx="18">
                  <c:v>Алатырь</c:v>
                </c:pt>
              </c:strCache>
            </c:strRef>
          </c:cat>
          <c:val>
            <c:numRef>
              <c:f>Лист1!$D$20:$D$38</c:f>
              <c:numCache>
                <c:formatCode>0.00</c:formatCode>
                <c:ptCount val="19"/>
                <c:pt idx="0">
                  <c:v>94</c:v>
                </c:pt>
                <c:pt idx="1">
                  <c:v>74.3</c:v>
                </c:pt>
                <c:pt idx="2">
                  <c:v>67.88</c:v>
                </c:pt>
                <c:pt idx="3">
                  <c:v>43.02</c:v>
                </c:pt>
                <c:pt idx="4">
                  <c:v>50.95</c:v>
                </c:pt>
                <c:pt idx="5">
                  <c:v>164.57</c:v>
                </c:pt>
                <c:pt idx="6">
                  <c:v>114.03</c:v>
                </c:pt>
                <c:pt idx="7">
                  <c:v>152.62</c:v>
                </c:pt>
                <c:pt idx="8">
                  <c:v>187.44</c:v>
                </c:pt>
                <c:pt idx="9">
                  <c:v>98.14</c:v>
                </c:pt>
                <c:pt idx="10">
                  <c:v>95.49</c:v>
                </c:pt>
                <c:pt idx="11">
                  <c:v>137.53</c:v>
                </c:pt>
                <c:pt idx="12">
                  <c:v>144.88999999999999</c:v>
                </c:pt>
                <c:pt idx="13">
                  <c:v>43.73</c:v>
                </c:pt>
                <c:pt idx="14">
                  <c:v>92.95</c:v>
                </c:pt>
                <c:pt idx="15">
                  <c:v>632.45000000000005</c:v>
                </c:pt>
                <c:pt idx="16">
                  <c:v>290.94</c:v>
                </c:pt>
                <c:pt idx="17">
                  <c:v>74.23</c:v>
                </c:pt>
                <c:pt idx="18">
                  <c:v>94.59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2657-4D64-A025-B8934919B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4592"/>
        <c:axId val="33949952"/>
      </c:barChart>
      <c:catAx>
        <c:axId val="9694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1800000" vert="horz"/>
          <a:lstStyle/>
          <a:p>
            <a:pPr>
              <a:defRPr/>
            </a:pPr>
            <a:endParaRPr lang="ru-RU"/>
          </a:p>
        </c:txPr>
        <c:crossAx val="33949952"/>
        <c:crosses val="autoZero"/>
        <c:auto val="1"/>
        <c:lblAlgn val="ctr"/>
        <c:lblOffset val="100"/>
        <c:noMultiLvlLbl val="0"/>
      </c:catAx>
      <c:valAx>
        <c:axId val="33949952"/>
        <c:scaling>
          <c:orientation val="minMax"/>
          <c:max val="650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694592"/>
        <c:crosses val="autoZero"/>
        <c:crossBetween val="between"/>
        <c:majorUnit val="100"/>
        <c:minorUnit val="50"/>
      </c:valAx>
    </c:plotArea>
    <c:legend>
      <c:legendPos val="r"/>
      <c:layout>
        <c:manualLayout>
          <c:xMode val="edge"/>
          <c:yMode val="edge"/>
          <c:x val="4.9415957425495524E-2"/>
          <c:y val="0.88368729073197561"/>
          <c:w val="0.27835682191960459"/>
          <c:h val="0.11057646728917869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07347817455626E-2"/>
          <c:y val="3.9362987445839354E-2"/>
          <c:w val="0.92556530604067677"/>
          <c:h val="0.65061853030822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0119549558245806E-2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94-4772-A24C-D0399F4B9313}"/>
                </c:ext>
              </c:extLst>
            </c:dLbl>
            <c:dLbl>
              <c:idx val="1"/>
              <c:layout>
                <c:manualLayout>
                  <c:x val="-1.4456499368922578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94-4772-A24C-D0399F4B9313}"/>
                </c:ext>
              </c:extLst>
            </c:dLbl>
            <c:dLbl>
              <c:idx val="2"/>
              <c:layout>
                <c:manualLayout>
                  <c:x val="-1.4456499368922578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94-4772-A24C-D0399F4B9313}"/>
                </c:ext>
              </c:extLst>
            </c:dLbl>
            <c:dLbl>
              <c:idx val="3"/>
              <c:layout>
                <c:manualLayout>
                  <c:x val="-1.4456499368922578E-3"/>
                  <c:y val="-8.8184646150427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94-4772-A24C-D0399F4B9313}"/>
                </c:ext>
              </c:extLst>
            </c:dLbl>
            <c:dLbl>
              <c:idx val="4"/>
              <c:layout>
                <c:manualLayout>
                  <c:x val="-1.445649936892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94-4772-A24C-D0399F4B9313}"/>
                </c:ext>
              </c:extLst>
            </c:dLbl>
            <c:dLbl>
              <c:idx val="5"/>
              <c:layout>
                <c:manualLayout>
                  <c:x val="-4.3369498106767736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94-4772-A24C-D0399F4B9313}"/>
                </c:ext>
              </c:extLst>
            </c:dLbl>
            <c:dLbl>
              <c:idx val="6"/>
              <c:layout>
                <c:manualLayout>
                  <c:x val="-4.3369498106767736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94-4772-A24C-D0399F4B9313}"/>
                </c:ext>
              </c:extLst>
            </c:dLbl>
            <c:dLbl>
              <c:idx val="7"/>
              <c:layout>
                <c:manualLayout>
                  <c:x val="-4.3369498106767207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94-4772-A24C-D0399F4B9313}"/>
                </c:ext>
              </c:extLst>
            </c:dLbl>
            <c:dLbl>
              <c:idx val="8"/>
              <c:layout>
                <c:manualLayout>
                  <c:x val="-2.8912998737845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94-4772-A24C-D0399F4B9313}"/>
                </c:ext>
              </c:extLst>
            </c:dLbl>
            <c:dLbl>
              <c:idx val="9"/>
              <c:layout>
                <c:manualLayout>
                  <c:x val="-7.2282496844612897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94-4772-A24C-D0399F4B9313}"/>
                </c:ext>
              </c:extLst>
            </c:dLbl>
            <c:dLbl>
              <c:idx val="10"/>
              <c:layout>
                <c:manualLayout>
                  <c:x val="-5.78259974756903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94-4772-A24C-D0399F4B9313}"/>
                </c:ext>
              </c:extLst>
            </c:dLbl>
            <c:dLbl>
              <c:idx val="11"/>
              <c:layout>
                <c:manualLayout>
                  <c:x val="-5.7825997475690312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94-4772-A24C-D0399F4B9313}"/>
                </c:ext>
              </c:extLst>
            </c:dLbl>
            <c:dLbl>
              <c:idx val="12"/>
              <c:layout>
                <c:manualLayout>
                  <c:x val="-2.8912998737845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94-4772-A24C-D0399F4B9313}"/>
                </c:ext>
              </c:extLst>
            </c:dLbl>
            <c:dLbl>
              <c:idx val="13"/>
              <c:layout>
                <c:manualLayout>
                  <c:x val="-5.7825997475690312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94-4772-A24C-D0399F4B9313}"/>
                </c:ext>
              </c:extLst>
            </c:dLbl>
            <c:dLbl>
              <c:idx val="14"/>
              <c:layout>
                <c:manualLayout>
                  <c:x val="-4.3369498106768795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94-4772-A24C-D0399F4B9313}"/>
                </c:ext>
              </c:extLst>
            </c:dLbl>
            <c:dLbl>
              <c:idx val="15"/>
              <c:layout>
                <c:manualLayout>
                  <c:x val="1.0601310403300801E-16"/>
                  <c:y val="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94-4772-A24C-D0399F4B9313}"/>
                </c:ext>
              </c:extLst>
            </c:dLbl>
            <c:dLbl>
              <c:idx val="16"/>
              <c:layout>
                <c:manualLayout>
                  <c:x val="-7.2282496844612897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94-4772-A24C-D0399F4B9313}"/>
                </c:ext>
              </c:extLst>
            </c:dLbl>
            <c:dLbl>
              <c:idx val="17"/>
              <c:layout>
                <c:manualLayout>
                  <c:x val="-2.8912998737845156E-3"/>
                  <c:y val="-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94-4772-A24C-D0399F4B9313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Лист1!$A$20:$B$52</c:f>
              <c:strCache>
                <c:ptCount val="13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Новочебоксарск</c:v>
                </c:pt>
                <c:pt idx="4">
                  <c:v>Пенза</c:v>
                </c:pt>
                <c:pt idx="5">
                  <c:v>Орск</c:v>
                </c:pt>
                <c:pt idx="6">
                  <c:v>Оренбугр</c:v>
                </c:pt>
                <c:pt idx="7">
                  <c:v>Бузулук</c:v>
                </c:pt>
                <c:pt idx="8">
                  <c:v>Ижевск</c:v>
                </c:pt>
                <c:pt idx="9">
                  <c:v>Ижевск</c:v>
                </c:pt>
                <c:pt idx="10">
                  <c:v>Пермь</c:v>
                </c:pt>
                <c:pt idx="11">
                  <c:v>Березники</c:v>
                </c:pt>
                <c:pt idx="12">
                  <c:v>Саранск</c:v>
                </c:pt>
              </c:strCache>
            </c:strRef>
          </c:cat>
          <c:val>
            <c:numRef>
              <c:f>Лист1!$C$20:$C$32</c:f>
              <c:numCache>
                <c:formatCode>0.00</c:formatCode>
                <c:ptCount val="13"/>
                <c:pt idx="0">
                  <c:v>264.91000000000003</c:v>
                </c:pt>
                <c:pt idx="1">
                  <c:v>284.5</c:v>
                </c:pt>
                <c:pt idx="2">
                  <c:v>310.42</c:v>
                </c:pt>
                <c:pt idx="3">
                  <c:v>1001.41</c:v>
                </c:pt>
                <c:pt idx="4">
                  <c:v>224.28</c:v>
                </c:pt>
                <c:pt idx="5">
                  <c:v>522.1</c:v>
                </c:pt>
                <c:pt idx="6">
                  <c:v>695.91</c:v>
                </c:pt>
                <c:pt idx="7">
                  <c:v>1181.1400000000001</c:v>
                </c:pt>
                <c:pt idx="8">
                  <c:v>667.22</c:v>
                </c:pt>
                <c:pt idx="9">
                  <c:v>1644.5</c:v>
                </c:pt>
                <c:pt idx="10">
                  <c:v>479.77</c:v>
                </c:pt>
                <c:pt idx="11">
                  <c:v>663</c:v>
                </c:pt>
                <c:pt idx="12">
                  <c:v>183.02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694-4772-A24C-D0399F4B9313}"/>
            </c:ext>
          </c:extLst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694-4772-A24C-D0399F4B9313}"/>
                </c:ext>
              </c:extLst>
            </c:dLbl>
            <c:dLbl>
              <c:idx val="1"/>
              <c:layout>
                <c:manualLayout>
                  <c:x val="7.2282496844612897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694-4772-A24C-D0399F4B9313}"/>
                </c:ext>
              </c:extLst>
            </c:dLbl>
            <c:dLbl>
              <c:idx val="2"/>
              <c:layout>
                <c:manualLayout>
                  <c:x val="7.2282496844612897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694-4772-A24C-D0399F4B9313}"/>
                </c:ext>
              </c:extLst>
            </c:dLbl>
            <c:dLbl>
              <c:idx val="3"/>
              <c:layout>
                <c:manualLayout>
                  <c:x val="8.6738996213535473E-3"/>
                  <c:y val="-3.82133466651853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694-4772-A24C-D0399F4B9313}"/>
                </c:ext>
              </c:extLst>
            </c:dLbl>
            <c:dLbl>
              <c:idx val="4"/>
              <c:layout>
                <c:manualLayout>
                  <c:x val="8.673899621353547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694-4772-A24C-D0399F4B9313}"/>
                </c:ext>
              </c:extLst>
            </c:dLbl>
            <c:dLbl>
              <c:idx val="5"/>
              <c:layout>
                <c:manualLayout>
                  <c:x val="4.3369498106767736E-3"/>
                  <c:y val="-1.17579528200570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694-4772-A24C-D0399F4B9313}"/>
                </c:ext>
              </c:extLst>
            </c:dLbl>
            <c:dLbl>
              <c:idx val="6"/>
              <c:layout>
                <c:manualLayout>
                  <c:x val="4.3369498106768265E-3"/>
                  <c:y val="-1.17579528200570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694-4772-A24C-D0399F4B9313}"/>
                </c:ext>
              </c:extLst>
            </c:dLbl>
            <c:dLbl>
              <c:idx val="7"/>
              <c:layout>
                <c:manualLayout>
                  <c:x val="5.7825997475690312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694-4772-A24C-D0399F4B9313}"/>
                </c:ext>
              </c:extLst>
            </c:dLbl>
            <c:dLbl>
              <c:idx val="8"/>
              <c:layout>
                <c:manualLayout>
                  <c:x val="5.7825997475690312E-3"/>
                  <c:y val="-1.1757952820057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694-4772-A24C-D0399F4B9313}"/>
                </c:ext>
              </c:extLst>
            </c:dLbl>
            <c:dLbl>
              <c:idx val="9"/>
              <c:layout>
                <c:manualLayout>
                  <c:x val="2.8912998737845156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694-4772-A24C-D0399F4B9313}"/>
                </c:ext>
              </c:extLst>
            </c:dLbl>
            <c:dLbl>
              <c:idx val="10"/>
              <c:layout>
                <c:manualLayout>
                  <c:x val="2.8912998737845156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694-4772-A24C-D0399F4B9313}"/>
                </c:ext>
              </c:extLst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694-4772-A24C-D0399F4B9313}"/>
                </c:ext>
              </c:extLst>
            </c:dLbl>
            <c:dLbl>
              <c:idx val="12"/>
              <c:layout>
                <c:manualLayout>
                  <c:x val="7.22824968446128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694-4772-A24C-D0399F4B9313}"/>
                </c:ext>
              </c:extLst>
            </c:dLbl>
            <c:dLbl>
              <c:idx val="13"/>
              <c:layout>
                <c:manualLayout>
                  <c:x val="4.3369498106767736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694-4772-A24C-D0399F4B9313}"/>
                </c:ext>
              </c:extLst>
            </c:dLbl>
            <c:dLbl>
              <c:idx val="14"/>
              <c:layout>
                <c:manualLayout>
                  <c:x val="4.3369498106767736E-3"/>
                  <c:y val="-1.7636929230085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694-4772-A24C-D0399F4B9313}"/>
                </c:ext>
              </c:extLst>
            </c:dLbl>
            <c:dLbl>
              <c:idx val="15"/>
              <c:layout>
                <c:manualLayout>
                  <c:x val="8.6738996213535473E-3"/>
                  <c:y val="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694-4772-A24C-D0399F4B9313}"/>
                </c:ext>
              </c:extLst>
            </c:dLbl>
            <c:dLbl>
              <c:idx val="16"/>
              <c:layout>
                <c:manualLayout>
                  <c:x val="2.8911860430808236E-3"/>
                  <c:y val="-2.3515905640114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694-4772-A24C-D0399F4B9313}"/>
                </c:ext>
              </c:extLst>
            </c:dLbl>
            <c:dLbl>
              <c:idx val="17"/>
              <c:layout>
                <c:manualLayout>
                  <c:x val="5.7825997475691379E-3"/>
                  <c:y val="-1.469744102507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694-4772-A24C-D0399F4B9313}"/>
                </c:ext>
              </c:extLst>
            </c:dLbl>
            <c:dLbl>
              <c:idx val="18"/>
              <c:layout>
                <c:manualLayout>
                  <c:x val="8.6738996213535473E-3"/>
                  <c:y val="-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694-4772-A24C-D0399F4B9313}"/>
                </c:ext>
              </c:extLst>
            </c:dLbl>
            <c:spPr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Лист1!$A$20:$B$52</c:f>
              <c:strCache>
                <c:ptCount val="13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Новочебоксарск</c:v>
                </c:pt>
                <c:pt idx="4">
                  <c:v>Пенза</c:v>
                </c:pt>
                <c:pt idx="5">
                  <c:v>Орск</c:v>
                </c:pt>
                <c:pt idx="6">
                  <c:v>Оренбугр</c:v>
                </c:pt>
                <c:pt idx="7">
                  <c:v>Бузулук</c:v>
                </c:pt>
                <c:pt idx="8">
                  <c:v>Ижевск</c:v>
                </c:pt>
                <c:pt idx="9">
                  <c:v>Ижевск</c:v>
                </c:pt>
                <c:pt idx="10">
                  <c:v>Пермь</c:v>
                </c:pt>
                <c:pt idx="11">
                  <c:v>Березники</c:v>
                </c:pt>
                <c:pt idx="12">
                  <c:v>Саранск</c:v>
                </c:pt>
              </c:strCache>
            </c:strRef>
          </c:cat>
          <c:val>
            <c:numRef>
              <c:f>Лист1!$D$20:$D$32</c:f>
              <c:numCache>
                <c:formatCode>0.00</c:formatCode>
                <c:ptCount val="13"/>
                <c:pt idx="0">
                  <c:v>626.66999999999996</c:v>
                </c:pt>
                <c:pt idx="1">
                  <c:v>495.33</c:v>
                </c:pt>
                <c:pt idx="2">
                  <c:v>452.51</c:v>
                </c:pt>
                <c:pt idx="3">
                  <c:v>1006.82</c:v>
                </c:pt>
                <c:pt idx="4">
                  <c:v>284.38</c:v>
                </c:pt>
                <c:pt idx="5">
                  <c:v>570.15</c:v>
                </c:pt>
                <c:pt idx="6">
                  <c:v>709.87</c:v>
                </c:pt>
                <c:pt idx="7">
                  <c:v>871.77</c:v>
                </c:pt>
                <c:pt idx="8">
                  <c:v>809.68</c:v>
                </c:pt>
                <c:pt idx="9">
                  <c:v>1854.5</c:v>
                </c:pt>
                <c:pt idx="10">
                  <c:v>479.77</c:v>
                </c:pt>
                <c:pt idx="11">
                  <c:v>663</c:v>
                </c:pt>
                <c:pt idx="12">
                  <c:v>333.81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5694-4772-A24C-D0399F4B9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66080"/>
        <c:axId val="35167616"/>
      </c:barChart>
      <c:catAx>
        <c:axId val="3516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1800000" vert="horz"/>
          <a:lstStyle/>
          <a:p>
            <a:pPr>
              <a:defRPr/>
            </a:pPr>
            <a:endParaRPr lang="ru-RU"/>
          </a:p>
        </c:txPr>
        <c:crossAx val="35167616"/>
        <c:crosses val="autoZero"/>
        <c:auto val="1"/>
        <c:lblAlgn val="ctr"/>
        <c:lblOffset val="100"/>
        <c:noMultiLvlLbl val="0"/>
      </c:catAx>
      <c:valAx>
        <c:axId val="35167616"/>
        <c:scaling>
          <c:orientation val="minMax"/>
          <c:max val="2000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5166080"/>
        <c:crosses val="autoZero"/>
        <c:crossBetween val="between"/>
        <c:majorUnit val="500"/>
        <c:minorUnit val="50"/>
      </c:valAx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945617427207602E-2"/>
          <c:y val="0.22396664111714715"/>
          <c:w val="0.8271550043012954"/>
          <c:h val="0.48149998770941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01.01.2018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Ульяновская обл</c:v>
                </c:pt>
                <c:pt idx="1">
                  <c:v>Республика Мордовия</c:v>
                </c:pt>
                <c:pt idx="2">
                  <c:v>Чувашская Республика</c:v>
                </c:pt>
                <c:pt idx="3">
                  <c:v>Пензенская обл</c:v>
                </c:pt>
                <c:pt idx="4">
                  <c:v>Удмуртская Республика</c:v>
                </c:pt>
                <c:pt idx="5">
                  <c:v>Пермский край</c:v>
                </c:pt>
                <c:pt idx="6">
                  <c:v>Кировская обл</c:v>
                </c:pt>
                <c:pt idx="7">
                  <c:v>Республика Татарстан</c:v>
                </c:pt>
                <c:pt idx="8">
                  <c:v>Нижегородская обл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 formatCode="General">
                  <c:v>17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 formatCode="General">
                  <c:v>20</c:v>
                </c:pt>
                <c:pt idx="5" formatCode="General">
                  <c:v>20</c:v>
                </c:pt>
                <c:pt idx="6">
                  <c:v>22</c:v>
                </c:pt>
                <c:pt idx="7" formatCode="General">
                  <c:v>27</c:v>
                </c:pt>
                <c:pt idx="8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6-4B42-A2BC-E130F229FC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4BACC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Ульяновская обл</c:v>
                </c:pt>
                <c:pt idx="1">
                  <c:v>Республика Мордовия</c:v>
                </c:pt>
                <c:pt idx="2">
                  <c:v>Чувашская Республика</c:v>
                </c:pt>
                <c:pt idx="3">
                  <c:v>Пензенская обл</c:v>
                </c:pt>
                <c:pt idx="4">
                  <c:v>Удмуртская Республика</c:v>
                </c:pt>
                <c:pt idx="5">
                  <c:v>Пермский край</c:v>
                </c:pt>
                <c:pt idx="6">
                  <c:v>Кировская обл</c:v>
                </c:pt>
                <c:pt idx="7">
                  <c:v>Республика Татарстан</c:v>
                </c:pt>
                <c:pt idx="8">
                  <c:v>Нижегородская обл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6B26-4B42-A2BC-E130F229F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270912"/>
        <c:axId val="45272448"/>
      </c:barChart>
      <c:catAx>
        <c:axId val="4527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 baseline="0"/>
            </a:pPr>
            <a:endParaRPr lang="ru-RU"/>
          </a:p>
        </c:txPr>
        <c:crossAx val="45272448"/>
        <c:crosses val="autoZero"/>
        <c:auto val="1"/>
        <c:lblAlgn val="ctr"/>
        <c:lblOffset val="100"/>
        <c:noMultiLvlLbl val="0"/>
      </c:catAx>
      <c:valAx>
        <c:axId val="45272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527091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448005674299343E-2"/>
          <c:y val="0.1862989970811324"/>
          <c:w val="0.82814330476378872"/>
          <c:h val="0.5732337286251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1.01.2019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Мордовия</c:v>
                </c:pt>
                <c:pt idx="1">
                  <c:v>Ульяновская область</c:v>
                </c:pt>
                <c:pt idx="2">
                  <c:v>Удмуртская Республика</c:v>
                </c:pt>
                <c:pt idx="3">
                  <c:v>Пермский край</c:v>
                </c:pt>
                <c:pt idx="4">
                  <c:v>Пензенская область</c:v>
                </c:pt>
                <c:pt idx="5">
                  <c:v>Кировская область</c:v>
                </c:pt>
                <c:pt idx="6">
                  <c:v>Чувашская Республики </c:v>
                </c:pt>
                <c:pt idx="7">
                  <c:v>Республика Башкортостан </c:v>
                </c:pt>
                <c:pt idx="8">
                  <c:v>Республика Татарстан</c:v>
                </c:pt>
                <c:pt idx="9">
                  <c:v>Нижегородская область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25</c:v>
                </c:pt>
                <c:pt idx="8">
                  <c:v>27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8-476C-928D-2E520553B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01088"/>
        <c:axId val="35002624"/>
      </c:barChart>
      <c:catAx>
        <c:axId val="3500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1"/>
            </a:pPr>
            <a:endParaRPr lang="ru-RU"/>
          </a:p>
        </c:txPr>
        <c:crossAx val="35002624"/>
        <c:crosses val="autoZero"/>
        <c:auto val="1"/>
        <c:lblAlgn val="ctr"/>
        <c:lblOffset val="100"/>
        <c:noMultiLvlLbl val="0"/>
      </c:catAx>
      <c:valAx>
        <c:axId val="3500262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001088"/>
        <c:crosses val="autoZero"/>
        <c:crossBetween val="between"/>
      </c:valAx>
      <c:spPr>
        <a:ln>
          <a:noFill/>
        </a:ln>
        <a:effectLst>
          <a:outerShdw sx="1000" sy="1000" algn="l" rotWithShape="0">
            <a:prstClr val="black"/>
          </a:outerShdw>
        </a:effectLst>
      </c:spPr>
    </c:plotArea>
    <c:legend>
      <c:legendPos val="r"/>
      <c:layout>
        <c:manualLayout>
          <c:xMode val="edge"/>
          <c:yMode val="edge"/>
          <c:x val="0.88466028616513248"/>
          <c:y val="7.3484259324721496E-2"/>
          <c:w val="0.11376355653346557"/>
          <c:h val="0.654215188211410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48E-2"/>
          <c:y val="8.3034292486020067E-2"/>
          <c:w val="0.92556530604067677"/>
          <c:h val="0.61779871680924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5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Чувашская Республика</c:v>
                </c:pt>
                <c:pt idx="1">
                  <c:v>Ульяновская обл</c:v>
                </c:pt>
                <c:pt idx="2">
                  <c:v>Республика Башкортостан </c:v>
                </c:pt>
                <c:pt idx="3">
                  <c:v>Республика Мордовия</c:v>
                </c:pt>
                <c:pt idx="4">
                  <c:v>Оренбургская обл </c:v>
                </c:pt>
                <c:pt idx="5">
                  <c:v>Самарская обл</c:v>
                </c:pt>
                <c:pt idx="6">
                  <c:v>Нижегородская обл</c:v>
                </c:pt>
                <c:pt idx="7">
                  <c:v>Республика Марий Эл</c:v>
                </c:pt>
                <c:pt idx="8">
                  <c:v>Кировская обл</c:v>
                </c:pt>
                <c:pt idx="9">
                  <c:v>Республика Татарстан</c:v>
                </c:pt>
                <c:pt idx="10">
                  <c:v>Удмуртская Республика</c:v>
                </c:pt>
                <c:pt idx="11">
                  <c:v>Пензенская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1.7</c:v>
                </c:pt>
                <c:pt idx="1">
                  <c:v>1.7</c:v>
                </c:pt>
                <c:pt idx="2">
                  <c:v>0</c:v>
                </c:pt>
                <c:pt idx="3">
                  <c:v>1.7</c:v>
                </c:pt>
                <c:pt idx="4">
                  <c:v>1.7</c:v>
                </c:pt>
                <c:pt idx="5">
                  <c:v>1.7</c:v>
                </c:pt>
                <c:pt idx="6">
                  <c:v>1.7</c:v>
                </c:pt>
                <c:pt idx="7">
                  <c:v>1.7</c:v>
                </c:pt>
                <c:pt idx="8">
                  <c:v>1.7</c:v>
                </c:pt>
                <c:pt idx="9">
                  <c:v>1.7</c:v>
                </c:pt>
                <c:pt idx="10">
                  <c:v>1.7</c:v>
                </c:pt>
                <c:pt idx="11">
                  <c:v>1.7</c:v>
                </c:pt>
                <c:pt idx="1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B6-4D42-B387-1BC5E8050F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B6-4D42-B387-1BC5E8050F38}"/>
                </c:ext>
              </c:extLst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8064A2">
                    <a:lumMod val="75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Чувашская Республика</c:v>
                </c:pt>
                <c:pt idx="1">
                  <c:v>Ульяновская обл</c:v>
                </c:pt>
                <c:pt idx="2">
                  <c:v>Республика Башкортостан </c:v>
                </c:pt>
                <c:pt idx="3">
                  <c:v>Республика Мордовия</c:v>
                </c:pt>
                <c:pt idx="4">
                  <c:v>Оренбургская обл </c:v>
                </c:pt>
                <c:pt idx="5">
                  <c:v>Самарская обл</c:v>
                </c:pt>
                <c:pt idx="6">
                  <c:v>Нижегородская обл</c:v>
                </c:pt>
                <c:pt idx="7">
                  <c:v>Республика Марий Эл</c:v>
                </c:pt>
                <c:pt idx="8">
                  <c:v>Кировская обл</c:v>
                </c:pt>
                <c:pt idx="9">
                  <c:v>Республика Татарстан</c:v>
                </c:pt>
                <c:pt idx="10">
                  <c:v>Удмуртская Республика</c:v>
                </c:pt>
                <c:pt idx="11">
                  <c:v>Пензенская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2.8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6-4D42-B387-1BC5E8050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55488"/>
        <c:axId val="35057024"/>
      </c:barChart>
      <c:catAx>
        <c:axId val="3505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800"/>
            </a:pPr>
            <a:endParaRPr lang="ru-RU"/>
          </a:p>
        </c:txPr>
        <c:crossAx val="35057024"/>
        <c:crossesAt val="0"/>
        <c:auto val="1"/>
        <c:lblAlgn val="ctr"/>
        <c:lblOffset val="100"/>
        <c:noMultiLvlLbl val="0"/>
      </c:catAx>
      <c:valAx>
        <c:axId val="35057024"/>
        <c:scaling>
          <c:orientation val="minMax"/>
          <c:max val="4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055488"/>
        <c:crosses val="autoZero"/>
        <c:crossBetween val="between"/>
        <c:minorUnit val="0.5"/>
      </c:valAx>
    </c:plotArea>
    <c:legend>
      <c:legendPos val="r"/>
      <c:layout>
        <c:manualLayout>
          <c:xMode val="edge"/>
          <c:yMode val="edge"/>
          <c:x val="2.9211532051994223E-2"/>
          <c:y val="0.90843447950227751"/>
          <c:w val="0.383647832390208"/>
          <c:h val="9.156555087523911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48E-2"/>
          <c:y val="3.9591922850729204E-2"/>
          <c:w val="0.92556530604067677"/>
          <c:h val="0.4630027348416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00FF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Марий Эл</c:v>
                </c:pt>
                <c:pt idx="5">
                  <c:v>Ульяновская обл</c:v>
                </c:pt>
                <c:pt idx="6">
                  <c:v>Республика Татарстан</c:v>
                </c:pt>
                <c:pt idx="7">
                  <c:v>Республика Мордовия</c:v>
                </c:pt>
                <c:pt idx="8">
                  <c:v>Нижегородская обл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Самарская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2.09</c:v>
                </c:pt>
                <c:pt idx="1">
                  <c:v>2.14</c:v>
                </c:pt>
                <c:pt idx="2">
                  <c:v>2.31</c:v>
                </c:pt>
                <c:pt idx="3">
                  <c:v>2.41</c:v>
                </c:pt>
                <c:pt idx="4">
                  <c:v>2.6</c:v>
                </c:pt>
                <c:pt idx="5">
                  <c:v>2.62</c:v>
                </c:pt>
                <c:pt idx="6">
                  <c:v>2.62</c:v>
                </c:pt>
                <c:pt idx="7">
                  <c:v>2.59</c:v>
                </c:pt>
                <c:pt idx="8">
                  <c:v>2.62</c:v>
                </c:pt>
                <c:pt idx="9">
                  <c:v>2.62</c:v>
                </c:pt>
                <c:pt idx="10">
                  <c:v>2.69</c:v>
                </c:pt>
                <c:pt idx="11">
                  <c:v>2.84</c:v>
                </c:pt>
                <c:pt idx="12">
                  <c:v>2.85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D0B-8D68-23B5BAD8DF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8064A2">
                    <a:lumMod val="40000"/>
                    <a:lumOff val="6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Марий Эл</c:v>
                </c:pt>
                <c:pt idx="5">
                  <c:v>Ульяновская обл</c:v>
                </c:pt>
                <c:pt idx="6">
                  <c:v>Республика Татарстан</c:v>
                </c:pt>
                <c:pt idx="7">
                  <c:v>Республика Мордовия</c:v>
                </c:pt>
                <c:pt idx="8">
                  <c:v>Нижегородская обл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Самарская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2.15</c:v>
                </c:pt>
                <c:pt idx="1">
                  <c:v>2.2200000000000002</c:v>
                </c:pt>
                <c:pt idx="2">
                  <c:v>2.35</c:v>
                </c:pt>
                <c:pt idx="3">
                  <c:v>2.46</c:v>
                </c:pt>
                <c:pt idx="4">
                  <c:v>2.63</c:v>
                </c:pt>
                <c:pt idx="5">
                  <c:v>2.64</c:v>
                </c:pt>
                <c:pt idx="6">
                  <c:v>2.64</c:v>
                </c:pt>
                <c:pt idx="7">
                  <c:v>2.65</c:v>
                </c:pt>
                <c:pt idx="8">
                  <c:v>2.67</c:v>
                </c:pt>
                <c:pt idx="9">
                  <c:v>2.67</c:v>
                </c:pt>
                <c:pt idx="10">
                  <c:v>2.76</c:v>
                </c:pt>
                <c:pt idx="11">
                  <c:v>2.92</c:v>
                </c:pt>
                <c:pt idx="12">
                  <c:v>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D0B-8D68-23B5BAD8D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794688"/>
        <c:axId val="117796224"/>
      </c:barChart>
      <c:catAx>
        <c:axId val="11779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7796224"/>
        <c:crosses val="autoZero"/>
        <c:auto val="1"/>
        <c:lblAlgn val="ctr"/>
        <c:lblOffset val="100"/>
        <c:noMultiLvlLbl val="0"/>
      </c:catAx>
      <c:valAx>
        <c:axId val="1177962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79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1829059066296818E-2"/>
          <c:y val="0.89813687979570267"/>
          <c:w val="0.47038682860374348"/>
          <c:h val="7.809978654164533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инвестиционных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проектов (ед.)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10614561345035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5531792763767"/>
          <c:y val="0.19480351414406533"/>
          <c:w val="0.82301225789727073"/>
          <c:h val="0.4074355134693478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spPr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9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инвест!$A$6:$A$17</c:f>
              <c:strCache>
                <c:ptCount val="12"/>
                <c:pt idx="0">
                  <c:v>Республика Марий Эл</c:v>
                </c:pt>
                <c:pt idx="1">
                  <c:v>Пензенская обл</c:v>
                </c:pt>
                <c:pt idx="2">
                  <c:v>Кировская обл</c:v>
                </c:pt>
                <c:pt idx="3">
                  <c:v>Ульяновская обл</c:v>
                </c:pt>
                <c:pt idx="4">
                  <c:v>Самарская обл</c:v>
                </c:pt>
                <c:pt idx="5">
                  <c:v>Удмуртская Республика</c:v>
                </c:pt>
                <c:pt idx="6">
                  <c:v>Республика Татарстан</c:v>
                </c:pt>
                <c:pt idx="7">
                  <c:v>Республика Мордовия</c:v>
                </c:pt>
                <c:pt idx="8">
                  <c:v>Чувашская Республика</c:v>
                </c:pt>
                <c:pt idx="9">
                  <c:v>Нижегородская обл</c:v>
                </c:pt>
                <c:pt idx="10">
                  <c:v>Пермский край</c:v>
                </c:pt>
                <c:pt idx="11">
                  <c:v>Республика Башкортостан</c:v>
                </c:pt>
              </c:strCache>
            </c:strRef>
          </c:cat>
          <c:val>
            <c:numRef>
              <c:f>инвест!$B$6:$B$17</c:f>
              <c:numCache>
                <c:formatCode>General</c:formatCode>
                <c:ptCount val="12"/>
                <c:pt idx="0">
                  <c:v>3</c:v>
                </c:pt>
                <c:pt idx="1">
                  <c:v>6</c:v>
                </c:pt>
                <c:pt idx="2">
                  <c:v>19</c:v>
                </c:pt>
                <c:pt idx="3">
                  <c:v>21</c:v>
                </c:pt>
                <c:pt idx="4">
                  <c:v>21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28</c:v>
                </c:pt>
                <c:pt idx="9">
                  <c:v>43</c:v>
                </c:pt>
                <c:pt idx="10">
                  <c:v>61</c:v>
                </c:pt>
                <c:pt idx="11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CC-4E25-B160-3AC91BAD0C6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79840"/>
        <c:axId val="44182528"/>
      </c:lineChart>
      <c:catAx>
        <c:axId val="44179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4182528"/>
        <c:crosses val="autoZero"/>
        <c:auto val="1"/>
        <c:lblAlgn val="ctr"/>
        <c:lblOffset val="100"/>
        <c:noMultiLvlLbl val="0"/>
      </c:catAx>
      <c:valAx>
        <c:axId val="44182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4179840"/>
        <c:crosses val="autoZero"/>
        <c:crossBetween val="between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43416447944007"/>
          <c:y val="0.19000810254799275"/>
          <c:w val="0.7950102799650044"/>
          <c:h val="0.43115515900532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инвест!#ССЫЛКА!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инвест!$E$6:$E$17</c:f>
              <c:strCache>
                <c:ptCount val="12"/>
                <c:pt idx="0">
                  <c:v>Республика Марий Эл</c:v>
                </c:pt>
                <c:pt idx="1">
                  <c:v>Пензенская обл</c:v>
                </c:pt>
                <c:pt idx="2">
                  <c:v>Республика Мордовия</c:v>
                </c:pt>
                <c:pt idx="3">
                  <c:v>Чувашская Республика</c:v>
                </c:pt>
                <c:pt idx="4">
                  <c:v>Кировская обл</c:v>
                </c:pt>
                <c:pt idx="5">
                  <c:v>Ульяновская обл</c:v>
                </c:pt>
                <c:pt idx="6">
                  <c:v>Удмуртская Республика</c:v>
                </c:pt>
                <c:pt idx="7">
                  <c:v>Пермский край</c:v>
                </c:pt>
                <c:pt idx="8">
                  <c:v>Самарская обл</c:v>
                </c:pt>
                <c:pt idx="9">
                  <c:v>Республика Башкортостан</c:v>
                </c:pt>
                <c:pt idx="10">
                  <c:v>Нижегородская обл</c:v>
                </c:pt>
                <c:pt idx="11">
                  <c:v>Республика Татарстан</c:v>
                </c:pt>
              </c:strCache>
            </c:strRef>
          </c:cat>
          <c:val>
            <c:numRef>
              <c:f>инвест!#ССЫЛКА!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F-4E73-963C-CCE71F946A2E}"/>
            </c:ext>
          </c:extLst>
        </c:ser>
        <c:ser>
          <c:idx val="1"/>
          <c:order val="1"/>
          <c:tx>
            <c:strRef>
              <c:f>инвест!$F$4:$F$5</c:f>
              <c:strCache>
                <c:ptCount val="1"/>
                <c:pt idx="0">
                  <c:v>Количество инвестиционных программ /  сумма финансирования инвестпрограмм  млн. руб.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63500" h="38100"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2-D7BF-4E73-963C-CCE71F946A2E}"/>
              </c:ext>
            </c:extLst>
          </c:dPt>
          <c:dLbls>
            <c:dLbl>
              <c:idx val="4"/>
              <c:spPr>
                <a:ln>
                  <a:solidFill>
                    <a:srgbClr val="92D05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-5400000" vert="horz"/>
                <a:lstStyle/>
                <a:p>
                  <a:pPr>
                    <a:defRPr sz="1050" b="1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7BF-4E73-963C-CCE71F946A2E}"/>
                </c:ext>
              </c:extLst>
            </c:dLbl>
            <c:spPr>
              <a:ln>
                <a:solidFill>
                  <a:srgbClr val="92D050"/>
                </a:solidFill>
              </a:ln>
            </c:spPr>
            <c:txPr>
              <a:bodyPr rot="-5400000" vert="horz"/>
              <a:lstStyle/>
              <a:p>
                <a:pPr>
                  <a:defRPr sz="1050" b="1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инвест!$E$6:$E$17</c:f>
              <c:strCache>
                <c:ptCount val="12"/>
                <c:pt idx="0">
                  <c:v>Республика Марий Эл</c:v>
                </c:pt>
                <c:pt idx="1">
                  <c:v>Пензенская обл</c:v>
                </c:pt>
                <c:pt idx="2">
                  <c:v>Республика Мордовия</c:v>
                </c:pt>
                <c:pt idx="3">
                  <c:v>Чувашская Республика</c:v>
                </c:pt>
                <c:pt idx="4">
                  <c:v>Кировская обл</c:v>
                </c:pt>
                <c:pt idx="5">
                  <c:v>Ульяновская обл</c:v>
                </c:pt>
                <c:pt idx="6">
                  <c:v>Удмуртская Республика</c:v>
                </c:pt>
                <c:pt idx="7">
                  <c:v>Пермский край</c:v>
                </c:pt>
                <c:pt idx="8">
                  <c:v>Самарская обл</c:v>
                </c:pt>
                <c:pt idx="9">
                  <c:v>Республика Башкортостан</c:v>
                </c:pt>
                <c:pt idx="10">
                  <c:v>Нижегородская обл</c:v>
                </c:pt>
                <c:pt idx="11">
                  <c:v>Республика Татарстан</c:v>
                </c:pt>
              </c:strCache>
            </c:strRef>
          </c:cat>
          <c:val>
            <c:numRef>
              <c:f>инвест!$F$6:$F$17</c:f>
              <c:numCache>
                <c:formatCode>#,##0.0</c:formatCode>
                <c:ptCount val="12"/>
                <c:pt idx="0">
                  <c:v>22.619350000000001</c:v>
                </c:pt>
                <c:pt idx="1">
                  <c:v>333.92664000000002</c:v>
                </c:pt>
                <c:pt idx="2">
                  <c:v>1098.4839999999999</c:v>
                </c:pt>
                <c:pt idx="3">
                  <c:v>1194.54709</c:v>
                </c:pt>
                <c:pt idx="4">
                  <c:v>1954.1532999999999</c:v>
                </c:pt>
                <c:pt idx="5">
                  <c:v>3089.8673199999998</c:v>
                </c:pt>
                <c:pt idx="6">
                  <c:v>3123.9750199999999</c:v>
                </c:pt>
                <c:pt idx="7">
                  <c:v>4260.0300999999999</c:v>
                </c:pt>
                <c:pt idx="8">
                  <c:v>5672.92371</c:v>
                </c:pt>
                <c:pt idx="9">
                  <c:v>6572.2427799999996</c:v>
                </c:pt>
                <c:pt idx="10">
                  <c:v>10030.436</c:v>
                </c:pt>
                <c:pt idx="11">
                  <c:v>15064.09806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BF-4E73-963C-CCE71F946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56864"/>
        <c:axId val="109558400"/>
      </c:barChart>
      <c:catAx>
        <c:axId val="10955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9558400"/>
        <c:crosses val="autoZero"/>
        <c:auto val="1"/>
        <c:lblAlgn val="ctr"/>
        <c:lblOffset val="100"/>
        <c:noMultiLvlLbl val="0"/>
      </c:catAx>
      <c:valAx>
        <c:axId val="1095584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9556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553021431134241E-2"/>
          <c:y val="0.14924474243465063"/>
          <c:w val="0.92556530604067677"/>
          <c:h val="0.3533499770073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11"/>
              <c:spPr>
                <a:noFill/>
              </c:spPr>
              <c:txPr>
                <a:bodyPr rot="-5400000" vert="horz"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015-448D-8803-F723CAD925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Республика Мордовия</c:v>
                </c:pt>
                <c:pt idx="4">
                  <c:v>Нижегородская обл</c:v>
                </c:pt>
                <c:pt idx="5">
                  <c:v>Пензенская обл</c:v>
                </c:pt>
                <c:pt idx="6">
                  <c:v>Самарская обл</c:v>
                </c:pt>
                <c:pt idx="7">
                  <c:v>Пермский край</c:v>
                </c:pt>
                <c:pt idx="8">
                  <c:v>Удмуртская Республика</c:v>
                </c:pt>
                <c:pt idx="9">
                  <c:v>Республика Татарстан</c:v>
                </c:pt>
                <c:pt idx="10">
                  <c:v>Ульяновская обл</c:v>
                </c:pt>
                <c:pt idx="11">
                  <c:v>Кировская обл</c:v>
                </c:pt>
              </c:strCache>
            </c:strRef>
          </c:cat>
          <c:val>
            <c:numRef>
              <c:f>Лист1!$B$2:$B$13</c:f>
              <c:numCache>
                <c:formatCode>0.00000</c:formatCode>
                <c:ptCount val="12"/>
                <c:pt idx="0">
                  <c:v>0.93415000000000004</c:v>
                </c:pt>
                <c:pt idx="1">
                  <c:v>0.93003999999999998</c:v>
                </c:pt>
                <c:pt idx="2">
                  <c:v>1.0923499999999999</c:v>
                </c:pt>
                <c:pt idx="3">
                  <c:v>1.29504</c:v>
                </c:pt>
                <c:pt idx="4">
                  <c:v>1.2958000000000001</c:v>
                </c:pt>
                <c:pt idx="5">
                  <c:v>1.31247</c:v>
                </c:pt>
                <c:pt idx="6">
                  <c:v>1.53705</c:v>
                </c:pt>
                <c:pt idx="7">
                  <c:v>1.4613</c:v>
                </c:pt>
                <c:pt idx="8">
                  <c:v>1.4806600000000001</c:v>
                </c:pt>
                <c:pt idx="9">
                  <c:v>1.60995</c:v>
                </c:pt>
                <c:pt idx="10">
                  <c:v>1.56331</c:v>
                </c:pt>
                <c:pt idx="11">
                  <c:v>1.6406799999999999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15-448D-8803-F723CAD925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8064A2">
                <a:lumMod val="40000"/>
                <a:lumOff val="6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Республика Мордовия</c:v>
                </c:pt>
                <c:pt idx="4">
                  <c:v>Нижегородская обл</c:v>
                </c:pt>
                <c:pt idx="5">
                  <c:v>Пензенская обл</c:v>
                </c:pt>
                <c:pt idx="6">
                  <c:v>Самарская обл</c:v>
                </c:pt>
                <c:pt idx="7">
                  <c:v>Пермский край</c:v>
                </c:pt>
                <c:pt idx="8">
                  <c:v>Удмуртская Республика</c:v>
                </c:pt>
                <c:pt idx="9">
                  <c:v>Республика Татарстан</c:v>
                </c:pt>
                <c:pt idx="10">
                  <c:v>Ульяновская обл</c:v>
                </c:pt>
                <c:pt idx="11">
                  <c:v>Кировская обл</c:v>
                </c:pt>
              </c:strCache>
            </c:strRef>
          </c:cat>
          <c:val>
            <c:numRef>
              <c:f>Лист1!$C$2:$C$13</c:f>
              <c:numCache>
                <c:formatCode>0.00000</c:formatCode>
                <c:ptCount val="12"/>
                <c:pt idx="0">
                  <c:v>0.70006000000000002</c:v>
                </c:pt>
                <c:pt idx="1">
                  <c:v>0.96553</c:v>
                </c:pt>
                <c:pt idx="2">
                  <c:v>1.0400700000000001</c:v>
                </c:pt>
                <c:pt idx="3">
                  <c:v>1.2440899999999999</c:v>
                </c:pt>
                <c:pt idx="4">
                  <c:v>1.31064</c:v>
                </c:pt>
                <c:pt idx="5">
                  <c:v>1.3322000000000001</c:v>
                </c:pt>
                <c:pt idx="6">
                  <c:v>1.41927</c:v>
                </c:pt>
                <c:pt idx="7">
                  <c:v>1.4819</c:v>
                </c:pt>
                <c:pt idx="8">
                  <c:v>1.5173700000000001</c:v>
                </c:pt>
                <c:pt idx="9">
                  <c:v>1.57352</c:v>
                </c:pt>
                <c:pt idx="10">
                  <c:v>1.6021300000000001</c:v>
                </c:pt>
                <c:pt idx="11">
                  <c:v>1.7094800000000001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15-448D-8803-F723CAD92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22240"/>
        <c:axId val="131744512"/>
      </c:barChart>
      <c:catAx>
        <c:axId val="13172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31744512"/>
        <c:crosses val="autoZero"/>
        <c:auto val="1"/>
        <c:lblAlgn val="ctr"/>
        <c:lblOffset val="100"/>
        <c:noMultiLvlLbl val="0"/>
      </c:catAx>
      <c:valAx>
        <c:axId val="131744512"/>
        <c:scaling>
          <c:orientation val="minMax"/>
        </c:scaling>
        <c:delete val="0"/>
        <c:axPos val="l"/>
        <c:majorGridlines/>
        <c:numFmt formatCode="0.000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1722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4750671329544758"/>
          <c:w val="0.42557168056008349"/>
          <c:h val="0.1237428538176367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35038660358274E-2"/>
          <c:y val="0.39232095310258908"/>
          <c:w val="0.93633095026891955"/>
          <c:h val="0.43870038764425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0DE-4AA3-A9B8-9907BF5FB37B}"/>
              </c:ext>
            </c:extLst>
          </c:dPt>
          <c:dLbls>
            <c:dLbl>
              <c:idx val="2"/>
              <c:layout>
                <c:manualLayout>
                  <c:x val="0"/>
                  <c:y val="9.90854479161254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DE-4AA3-A9B8-9907BF5FB37B}"/>
                </c:ext>
              </c:extLst>
            </c:dLbl>
            <c:dLbl>
              <c:idx val="3"/>
              <c:layout>
                <c:manualLayout>
                  <c:x val="1.4411533947786671E-3"/>
                  <c:y val="1.7835099757189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DE-4AA3-A9B8-9907BF5FB37B}"/>
                </c:ext>
              </c:extLst>
            </c:dLbl>
            <c:dLbl>
              <c:idx val="4"/>
              <c:layout>
                <c:manualLayout>
                  <c:x val="1.4411533947786671E-3"/>
                  <c:y val="1.5853578044009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DE-4AA3-A9B8-9907BF5FB37B}"/>
                </c:ext>
              </c:extLst>
            </c:dLbl>
            <c:dLbl>
              <c:idx val="5"/>
              <c:layout>
                <c:manualLayout>
                  <c:x val="-1.1347664531100445E-7"/>
                  <c:y val="2.37801330095864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DE-4AA3-A9B8-9907BF5FB37B}"/>
                </c:ext>
              </c:extLst>
            </c:dLbl>
            <c:dLbl>
              <c:idx val="6"/>
              <c:layout>
                <c:manualLayout>
                  <c:x val="-1.4411533947786145E-3"/>
                  <c:y val="3.96351153921592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DE-4AA3-A9B8-9907BF5FB37B}"/>
                </c:ext>
              </c:extLst>
            </c:dLbl>
            <c:dLbl>
              <c:idx val="7"/>
              <c:layout>
                <c:manualLayout>
                  <c:x val="-1.4411533947786671E-3"/>
                  <c:y val="1.7835099757189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DE-4AA3-A9B8-9907BF5FB37B}"/>
                </c:ext>
              </c:extLst>
            </c:dLbl>
            <c:dLbl>
              <c:idx val="8"/>
              <c:layout>
                <c:manualLayout>
                  <c:x val="-4.3234601843360016E-3"/>
                  <c:y val="1.78350997571898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DE-4AA3-A9B8-9907BF5FB37B}"/>
                </c:ext>
              </c:extLst>
            </c:dLbl>
            <c:dLbl>
              <c:idx val="9"/>
              <c:layout>
                <c:manualLayout>
                  <c:x val="1.4411533947786671E-3"/>
                  <c:y val="1.5852641818300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DE-4AA3-A9B8-9907BF5FB37B}"/>
                </c:ext>
              </c:extLst>
            </c:dLbl>
            <c:dLbl>
              <c:idx val="10"/>
              <c:layout>
                <c:manualLayout>
                  <c:x val="-2.8823067895574401E-3"/>
                  <c:y val="9.90854479161248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DE-4AA3-A9B8-9907BF5FB37B}"/>
                </c:ext>
              </c:extLst>
            </c:dLbl>
            <c:dLbl>
              <c:idx val="11"/>
              <c:layout>
                <c:manualLayout>
                  <c:x val="-1.4411533947786671E-3"/>
                  <c:y val="1.3871588217973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DE-4AA3-A9B8-9907BF5FB37B}"/>
                </c:ext>
              </c:extLst>
            </c:dLbl>
            <c:dLbl>
              <c:idx val="12"/>
              <c:layout>
                <c:manualLayout>
                  <c:x val="-1.4411533947786671E-3"/>
                  <c:y val="1.3871588217973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DE-4AA3-A9B8-9907BF5FB37B}"/>
                </c:ext>
              </c:extLst>
            </c:dLbl>
            <c:dLbl>
              <c:idx val="13"/>
              <c:layout>
                <c:manualLayout>
                  <c:x val="-4.3234601843361075E-3"/>
                  <c:y val="1.7835099757189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0DE-4AA3-A9B8-9907BF5FB37B}"/>
                </c:ext>
              </c:extLst>
            </c:dLbl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Республика Башкортостан </c:v>
                </c:pt>
                <c:pt idx="4">
                  <c:v>Кировская обл</c:v>
                </c:pt>
                <c:pt idx="5">
                  <c:v>Самарская обл</c:v>
                </c:pt>
                <c:pt idx="6">
                  <c:v>Чувашская Республика </c:v>
                </c:pt>
                <c:pt idx="7">
                  <c:v>Республика Мордовия</c:v>
                </c:pt>
                <c:pt idx="8">
                  <c:v>Оренбургская обл </c:v>
                </c:pt>
                <c:pt idx="9">
                  <c:v>Ульяновская обл</c:v>
                </c:pt>
                <c:pt idx="10">
                  <c:v>Нижегородская обл</c:v>
                </c:pt>
                <c:pt idx="11">
                  <c:v>Пензенская обл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0.66752999999999996</c:v>
                </c:pt>
                <c:pt idx="1">
                  <c:v>0.80242999999999998</c:v>
                </c:pt>
                <c:pt idx="2">
                  <c:v>1.10345</c:v>
                </c:pt>
                <c:pt idx="3">
                  <c:v>1.1032599999999999</c:v>
                </c:pt>
                <c:pt idx="4">
                  <c:v>1.19147</c:v>
                </c:pt>
                <c:pt idx="5">
                  <c:v>1.14669</c:v>
                </c:pt>
                <c:pt idx="6">
                  <c:v>1.4933700000000001</c:v>
                </c:pt>
                <c:pt idx="7">
                  <c:v>1.7064999999999999</c:v>
                </c:pt>
                <c:pt idx="8">
                  <c:v>1.8482499999999999</c:v>
                </c:pt>
                <c:pt idx="9">
                  <c:v>1.8889499999999999</c:v>
                </c:pt>
                <c:pt idx="10">
                  <c:v>2.1148600000000002</c:v>
                </c:pt>
                <c:pt idx="11">
                  <c:v>2.1778499999999998</c:v>
                </c:pt>
                <c:pt idx="12">
                  <c:v>2.2263700000000002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0DE-4AA3-A9B8-9907BF5FB3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01.07.2019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A0DE-4AA3-A9B8-9907BF5FB37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A0DE-4AA3-A9B8-9907BF5FB37B}"/>
              </c:ext>
            </c:extLst>
          </c:dPt>
          <c:dLbls>
            <c:dLbl>
              <c:idx val="2"/>
              <c:layout>
                <c:manualLayout>
                  <c:x val="0"/>
                  <c:y val="1.7835099757189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0DE-4AA3-A9B8-9907BF5FB37B}"/>
                </c:ext>
              </c:extLst>
            </c:dLbl>
            <c:dLbl>
              <c:idx val="3"/>
              <c:layout>
                <c:manualLayout>
                  <c:x val="-5.2841680710279745E-17"/>
                  <c:y val="1.1890066504793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0DE-4AA3-A9B8-9907BF5FB37B}"/>
                </c:ext>
              </c:extLst>
            </c:dLbl>
            <c:dLbl>
              <c:idx val="4"/>
              <c:layout>
                <c:manualLayout>
                  <c:x val="-1.4411533947787201E-3"/>
                  <c:y val="1.38715882179739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0DE-4AA3-A9B8-9907BF5FB37B}"/>
                </c:ext>
              </c:extLst>
            </c:dLbl>
            <c:dLbl>
              <c:idx val="5"/>
              <c:layout>
                <c:manualLayout>
                  <c:x val="-2.8824202662025926E-3"/>
                  <c:y val="2.5761654722767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0DE-4AA3-A9B8-9907BF5FB37B}"/>
                </c:ext>
              </c:extLst>
            </c:dLbl>
            <c:dLbl>
              <c:idx val="6"/>
              <c:layout>
                <c:manualLayout>
                  <c:x val="1.4411533947786145E-3"/>
                  <c:y val="1.1890066504793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0DE-4AA3-A9B8-9907BF5FB37B}"/>
                </c:ext>
              </c:extLst>
            </c:dLbl>
            <c:dLbl>
              <c:idx val="7"/>
              <c:layout>
                <c:manualLayout>
                  <c:x val="1.4411533947786671E-3"/>
                  <c:y val="1.5853578044009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0DE-4AA3-A9B8-9907BF5FB37B}"/>
                </c:ext>
              </c:extLst>
            </c:dLbl>
            <c:dLbl>
              <c:idx val="8"/>
              <c:layout>
                <c:manualLayout>
                  <c:x val="0"/>
                  <c:y val="3.96337110535956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0DE-4AA3-A9B8-9907BF5FB37B}"/>
                </c:ext>
              </c:extLst>
            </c:dLbl>
            <c:dLbl>
              <c:idx val="9"/>
              <c:layout>
                <c:manualLayout>
                  <c:x val="0"/>
                  <c:y val="5.94503325239662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0DE-4AA3-A9B8-9907BF5FB37B}"/>
                </c:ext>
              </c:extLst>
            </c:dLbl>
            <c:dLbl>
              <c:idx val="10"/>
              <c:layout>
                <c:manualLayout>
                  <c:x val="-1.441153394778773E-3"/>
                  <c:y val="2.9725166261983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0DE-4AA3-A9B8-9907BF5FB37B}"/>
                </c:ext>
              </c:extLst>
            </c:dLbl>
            <c:dLbl>
              <c:idx val="11"/>
              <c:layout>
                <c:manualLayout>
                  <c:x val="-2.8823067895573343E-3"/>
                  <c:y val="2.97251662619831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0DE-4AA3-A9B8-9907BF5FB37B}"/>
                </c:ext>
              </c:extLst>
            </c:dLbl>
            <c:dLbl>
              <c:idx val="12"/>
              <c:layout>
                <c:manualLayout>
                  <c:x val="-1.441153394778773E-3"/>
                  <c:y val="3.1706687975163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0DE-4AA3-A9B8-9907BF5FB37B}"/>
                </c:ext>
              </c:extLst>
            </c:dLbl>
            <c:dLbl>
              <c:idx val="13"/>
              <c:layout>
                <c:manualLayout>
                  <c:x val="0"/>
                  <c:y val="1.18900665047932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0DE-4AA3-A9B8-9907BF5FB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Республика Башкортостан </c:v>
                </c:pt>
                <c:pt idx="4">
                  <c:v>Кировская обл</c:v>
                </c:pt>
                <c:pt idx="5">
                  <c:v>Самарская обл</c:v>
                </c:pt>
                <c:pt idx="6">
                  <c:v>Чувашская Республика </c:v>
                </c:pt>
                <c:pt idx="7">
                  <c:v>Республика Мордовия</c:v>
                </c:pt>
                <c:pt idx="8">
                  <c:v>Оренбургская обл </c:v>
                </c:pt>
                <c:pt idx="9">
                  <c:v>Ульяновская обл</c:v>
                </c:pt>
                <c:pt idx="10">
                  <c:v>Нижегородская обл</c:v>
                </c:pt>
                <c:pt idx="11">
                  <c:v>Пензенская обл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0.69059000000000004</c:v>
                </c:pt>
                <c:pt idx="1">
                  <c:v>0.95377999999999996</c:v>
                </c:pt>
                <c:pt idx="2">
                  <c:v>1.1315900000000001</c:v>
                </c:pt>
                <c:pt idx="3">
                  <c:v>1.2248399999999999</c:v>
                </c:pt>
                <c:pt idx="4">
                  <c:v>1.2491699999999999</c:v>
                </c:pt>
                <c:pt idx="5">
                  <c:v>1.29274</c:v>
                </c:pt>
                <c:pt idx="6">
                  <c:v>1.5306999999999999</c:v>
                </c:pt>
                <c:pt idx="7">
                  <c:v>1.7901199999999999</c:v>
                </c:pt>
                <c:pt idx="8">
                  <c:v>1.89446</c:v>
                </c:pt>
                <c:pt idx="9">
                  <c:v>1.89723</c:v>
                </c:pt>
                <c:pt idx="10">
                  <c:v>2.1571600000000002</c:v>
                </c:pt>
                <c:pt idx="11">
                  <c:v>2.1778499999999998</c:v>
                </c:pt>
                <c:pt idx="12">
                  <c:v>2.2263700000000002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0DE-4AA3-A9B8-9907BF5FB3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984320"/>
        <c:axId val="140985856"/>
      </c:barChart>
      <c:catAx>
        <c:axId val="14098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/>
        </c:spPr>
        <c:txPr>
          <a:bodyPr/>
          <a:lstStyle/>
          <a:p>
            <a:pPr>
              <a:defRPr sz="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985856"/>
        <c:crosses val="autoZero"/>
        <c:auto val="1"/>
        <c:lblAlgn val="ctr"/>
        <c:lblOffset val="100"/>
        <c:noMultiLvlLbl val="0"/>
      </c:catAx>
      <c:valAx>
        <c:axId val="140985856"/>
        <c:scaling>
          <c:orientation val="minMax"/>
        </c:scaling>
        <c:delete val="1"/>
        <c:axPos val="l"/>
        <c:numFmt formatCode="0" sourceLinked="0"/>
        <c:majorTickMark val="out"/>
        <c:minorTickMark val="none"/>
        <c:tickLblPos val="nextTo"/>
        <c:crossAx val="14098432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913823272090992E-2"/>
          <c:y val="0.24573102988556828"/>
          <c:w val="0.93972063932768335"/>
          <c:h val="0.45414745583824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7779E-3"/>
                  <c:y val="2.72608599044550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FA-46A5-8E59-78F059CEBF83}"/>
                </c:ext>
              </c:extLst>
            </c:dLbl>
            <c:dLbl>
              <c:idx val="1"/>
              <c:layout>
                <c:manualLayout>
                  <c:x val="-6.9444444444444441E-3"/>
                  <c:y val="4.8105741723302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A-46A5-8E59-78F059CEBF83}"/>
                </c:ext>
              </c:extLst>
            </c:dLbl>
            <c:dLbl>
              <c:idx val="2"/>
              <c:layout>
                <c:manualLayout>
                  <c:x val="1.3888888888888889E-3"/>
                  <c:y val="2.8066325963781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FA-46A5-8E59-78F059CEBF83}"/>
                </c:ext>
              </c:extLst>
            </c:dLbl>
            <c:dLbl>
              <c:idx val="3"/>
              <c:layout>
                <c:manualLayout>
                  <c:x val="-2.7777777777777779E-3"/>
                  <c:y val="2.4052883012998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FA-46A5-8E59-78F059CEBF83}"/>
                </c:ext>
              </c:extLst>
            </c:dLbl>
            <c:dLbl>
              <c:idx val="4"/>
              <c:layout>
                <c:manualLayout>
                  <c:x val="-1.0936132983377078E-7"/>
                  <c:y val="2.72608599044550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FA-46A5-8E59-78F059CEBF83}"/>
                </c:ext>
              </c:extLst>
            </c:dLbl>
            <c:dLbl>
              <c:idx val="5"/>
              <c:layout>
                <c:manualLayout>
                  <c:x val="-2.7778871391076114E-3"/>
                  <c:y val="8.047716920342082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FA-46A5-8E59-78F059CEBF83}"/>
                </c:ext>
              </c:extLst>
            </c:dLbl>
            <c:dLbl>
              <c:idx val="6"/>
              <c:layout>
                <c:manualLayout>
                  <c:x val="-4.1666666666666666E-3"/>
                  <c:y val="3.6079324519497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FA-46A5-8E59-78F059CEBF83}"/>
                </c:ext>
              </c:extLst>
            </c:dLbl>
            <c:dLbl>
              <c:idx val="7"/>
              <c:layout>
                <c:manualLayout>
                  <c:x val="-1.3495672748209723E-3"/>
                  <c:y val="1.2160990729730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FA-46A5-8E59-78F059CEBF83}"/>
                </c:ext>
              </c:extLst>
            </c:dLbl>
            <c:dLbl>
              <c:idx val="8"/>
              <c:layout>
                <c:manualLayout>
                  <c:x val="-2.7777777777777779E-3"/>
                  <c:y val="3.6079324519497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FA-46A5-8E59-78F059CEBF83}"/>
                </c:ext>
              </c:extLst>
            </c:dLbl>
            <c:dLbl>
              <c:idx val="9"/>
              <c:layout>
                <c:manualLayout>
                  <c:x val="1.3887795275590552E-3"/>
                  <c:y val="2.9663370736584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FA-46A5-8E59-78F059CEBF83}"/>
                </c:ext>
              </c:extLst>
            </c:dLbl>
            <c:dLbl>
              <c:idx val="10"/>
              <c:layout>
                <c:manualLayout>
                  <c:x val="2.8563460362013749E-3"/>
                  <c:y val="2.7160662805717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EFA-46A5-8E59-78F059CEBF83}"/>
                </c:ext>
              </c:extLst>
            </c:dLbl>
            <c:dLbl>
              <c:idx val="11"/>
              <c:layout>
                <c:manualLayout>
                  <c:x val="-2.8563460362013749E-3"/>
                  <c:y val="2.7160662805717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EFA-46A5-8E59-78F059CEBF83}"/>
                </c:ext>
              </c:extLst>
            </c:dLbl>
            <c:dLbl>
              <c:idx val="12"/>
              <c:layout>
                <c:manualLayout>
                  <c:x val="0"/>
                  <c:y val="3.52738584601710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FA-46A5-8E59-78F059CEB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Чувашская Республика </c:v>
                </c:pt>
                <c:pt idx="4">
                  <c:v>Самарская обл</c:v>
                </c:pt>
                <c:pt idx="5">
                  <c:v>Республика Башкортостан 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Пензенская обл</c:v>
                </c:pt>
                <c:pt idx="9">
                  <c:v>Республика Марий Эл</c:v>
                </c:pt>
                <c:pt idx="10">
                  <c:v>Республика Мордовия</c:v>
                </c:pt>
                <c:pt idx="11">
                  <c:v>Оренбургская обл 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1.11121</c:v>
                </c:pt>
                <c:pt idx="1">
                  <c:v>1.2359199999999999</c:v>
                </c:pt>
                <c:pt idx="2">
                  <c:v>1.49369</c:v>
                </c:pt>
                <c:pt idx="3">
                  <c:v>1.5381400000000001</c:v>
                </c:pt>
                <c:pt idx="4">
                  <c:v>1.75627</c:v>
                </c:pt>
                <c:pt idx="5">
                  <c:v>1.81517</c:v>
                </c:pt>
                <c:pt idx="6">
                  <c:v>2.0815800000000002</c:v>
                </c:pt>
                <c:pt idx="7">
                  <c:v>2.2780300000000002</c:v>
                </c:pt>
                <c:pt idx="8">
                  <c:v>2.3338000000000001</c:v>
                </c:pt>
                <c:pt idx="9">
                  <c:v>2.5563699999999998</c:v>
                </c:pt>
                <c:pt idx="10">
                  <c:v>2.64113</c:v>
                </c:pt>
                <c:pt idx="11">
                  <c:v>2.7970600000000001</c:v>
                </c:pt>
                <c:pt idx="12">
                  <c:v>3.0337399999999999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FA-46A5-8E59-78F059CEBF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EFA-46A5-8E59-78F059CEBF83}"/>
              </c:ext>
            </c:extLst>
          </c:dPt>
          <c:dLbls>
            <c:dLbl>
              <c:idx val="0"/>
              <c:layout>
                <c:manualLayout>
                  <c:x val="-1.3888888888888889E-3"/>
                  <c:y val="1.5233724030663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FA-46A5-8E59-78F059CEBF83}"/>
                </c:ext>
              </c:extLst>
            </c:dLbl>
            <c:dLbl>
              <c:idx val="1"/>
              <c:layout>
                <c:manualLayout>
                  <c:x val="-1.3888888888888634E-3"/>
                  <c:y val="-2.75602628171344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EFA-46A5-8E59-78F059CEBF83}"/>
                </c:ext>
              </c:extLst>
            </c:dLbl>
            <c:dLbl>
              <c:idx val="7"/>
              <c:layout>
                <c:manualLayout>
                  <c:x val="-2.7777777777777779E-3"/>
                  <c:y val="1.52337240306632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FA-46A5-8E59-78F059CEBF83}"/>
                </c:ext>
              </c:extLst>
            </c:dLbl>
            <c:dLbl>
              <c:idx val="8"/>
              <c:layout>
                <c:manualLayout>
                  <c:x val="-2.8563460362014794E-3"/>
                  <c:y val="3.621421707429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EFA-46A5-8E59-78F059CEBF83}"/>
                </c:ext>
              </c:extLst>
            </c:dLbl>
            <c:dLbl>
              <c:idx val="9"/>
              <c:layout>
                <c:manualLayout>
                  <c:x val="-2.7384936485659794E-3"/>
                  <c:y val="2.21206133034494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FA-46A5-8E59-78F059CEBF83}"/>
                </c:ext>
              </c:extLst>
            </c:dLbl>
            <c:dLbl>
              <c:idx val="10"/>
              <c:layout>
                <c:manualLayout>
                  <c:x val="0"/>
                  <c:y val="2.7160662805717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EFA-46A5-8E59-78F059CEB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Чувашская Республика </c:v>
                </c:pt>
                <c:pt idx="4">
                  <c:v>Самарская обл</c:v>
                </c:pt>
                <c:pt idx="5">
                  <c:v>Республика Башкортостан 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Пензенская обл</c:v>
                </c:pt>
                <c:pt idx="9">
                  <c:v>Республика Марий Эл</c:v>
                </c:pt>
                <c:pt idx="10">
                  <c:v>Республика Мордовия</c:v>
                </c:pt>
                <c:pt idx="11">
                  <c:v>Оренбургская обл 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1.1424300000000001</c:v>
                </c:pt>
                <c:pt idx="1">
                  <c:v>1.45835</c:v>
                </c:pt>
                <c:pt idx="2">
                  <c:v>1.53217</c:v>
                </c:pt>
                <c:pt idx="3">
                  <c:v>1.5765899999999999</c:v>
                </c:pt>
                <c:pt idx="4">
                  <c:v>1.96079</c:v>
                </c:pt>
                <c:pt idx="5">
                  <c:v>2.01999</c:v>
                </c:pt>
                <c:pt idx="6">
                  <c:v>2.1810299999999998</c:v>
                </c:pt>
                <c:pt idx="7">
                  <c:v>2.2843800000000001</c:v>
                </c:pt>
                <c:pt idx="8">
                  <c:v>2.3338000000000001</c:v>
                </c:pt>
                <c:pt idx="9">
                  <c:v>2.5563699999999998</c:v>
                </c:pt>
                <c:pt idx="10">
                  <c:v>2.7705500000000001</c:v>
                </c:pt>
                <c:pt idx="11">
                  <c:v>2.8669899999999999</c:v>
                </c:pt>
                <c:pt idx="12">
                  <c:v>3.0638200000000002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EFA-46A5-8E59-78F059CEB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73120"/>
        <c:axId val="141174656"/>
      </c:barChart>
      <c:catAx>
        <c:axId val="14117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174656"/>
        <c:crosses val="autoZero"/>
        <c:auto val="1"/>
        <c:lblAlgn val="ctr"/>
        <c:lblOffset val="100"/>
        <c:noMultiLvlLbl val="0"/>
      </c:catAx>
      <c:valAx>
        <c:axId val="141174656"/>
        <c:scaling>
          <c:orientation val="minMax"/>
        </c:scaling>
        <c:delete val="1"/>
        <c:axPos val="l"/>
        <c:majorGridlines/>
        <c:numFmt formatCode="0.00000" sourceLinked="1"/>
        <c:majorTickMark val="out"/>
        <c:minorTickMark val="none"/>
        <c:tickLblPos val="nextTo"/>
        <c:crossAx val="1411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374438941819927E-2"/>
          <c:y val="0.22943109189325675"/>
          <c:w val="0.95403428497063458"/>
          <c:h val="0.57292912714820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6817694109793671E-3"/>
                  <c:y val="3.66338753262469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58-4CE7-80E1-11FBBA86FCEC}"/>
                </c:ext>
              </c:extLst>
            </c:dLbl>
            <c:dLbl>
              <c:idx val="1"/>
              <c:layout>
                <c:manualLayout>
                  <c:x val="-2.8108240185133705E-3"/>
                  <c:y val="3.2880205785345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58-4CE7-80E1-11FBBA86FCEC}"/>
                </c:ext>
              </c:extLst>
            </c:dLbl>
            <c:dLbl>
              <c:idx val="2"/>
              <c:layout>
                <c:manualLayout>
                  <c:x val="0"/>
                  <c:y val="2.7070872851799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58-4CE7-80E1-11FBBA86FCEC}"/>
                </c:ext>
              </c:extLst>
            </c:dLbl>
            <c:dLbl>
              <c:idx val="3"/>
              <c:layout>
                <c:manualLayout>
                  <c:x val="-3.8640789291094625E-3"/>
                  <c:y val="2.58023494905676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58-4CE7-80E1-11FBBA86FCEC}"/>
                </c:ext>
              </c:extLst>
            </c:dLbl>
            <c:dLbl>
              <c:idx val="4"/>
              <c:layout>
                <c:manualLayout>
                  <c:x val="1.5086494237496588E-3"/>
                  <c:y val="3.141264274103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58-4CE7-80E1-11FBBA86FCEC}"/>
                </c:ext>
              </c:extLst>
            </c:dLbl>
            <c:dLbl>
              <c:idx val="5"/>
              <c:layout>
                <c:manualLayout>
                  <c:x val="-3.446527578116001E-5"/>
                  <c:y val="1.5131062808620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58-4CE7-80E1-11FBBA86FCEC}"/>
                </c:ext>
              </c:extLst>
            </c:dLbl>
            <c:dLbl>
              <c:idx val="6"/>
              <c:layout>
                <c:manualLayout>
                  <c:x val="-4.1473971007447751E-3"/>
                  <c:y val="1.4299742079058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58-4CE7-80E1-11FBBA86FCEC}"/>
                </c:ext>
              </c:extLst>
            </c:dLbl>
            <c:dLbl>
              <c:idx val="7"/>
              <c:layout>
                <c:manualLayout>
                  <c:x val="-1.4054120092566852E-3"/>
                  <c:y val="-1.9635456941310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58-4CE7-80E1-11FBBA86FCEC}"/>
                </c:ext>
              </c:extLst>
            </c:dLbl>
            <c:dLbl>
              <c:idx val="8"/>
              <c:layout>
                <c:manualLayout>
                  <c:x val="-1.4742975205863055E-3"/>
                  <c:y val="6.4262310212746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58-4CE7-80E1-11FBBA86FCEC}"/>
                </c:ext>
              </c:extLst>
            </c:dLbl>
            <c:dLbl>
              <c:idx val="9"/>
              <c:layout>
                <c:manualLayout>
                  <c:x val="-4.2850314586339597E-3"/>
                  <c:y val="9.12722219658395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58-4CE7-80E1-11FBBA86FCEC}"/>
                </c:ext>
              </c:extLst>
            </c:dLbl>
            <c:dLbl>
              <c:idx val="10"/>
              <c:layout>
                <c:manualLayout>
                  <c:x val="-1.0306235676035031E-16"/>
                  <c:y val="1.6033582148436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58-4CE7-80E1-11FBBA86FCEC}"/>
                </c:ext>
              </c:extLst>
            </c:dLbl>
            <c:dLbl>
              <c:idx val="11"/>
              <c:layout>
                <c:manualLayout>
                  <c:x val="0"/>
                  <c:y val="8.0167910742184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58-4CE7-80E1-11FBBA86F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Башкортостан </c:v>
                </c:pt>
                <c:pt idx="3">
                  <c:v>Пермский край</c:v>
                </c:pt>
                <c:pt idx="4">
                  <c:v>Пензенская обл</c:v>
                </c:pt>
                <c:pt idx="5">
                  <c:v>Республика Татарстан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Самарская обл</c:v>
                </c:pt>
                <c:pt idx="9">
                  <c:v>Республика Мордовия</c:v>
                </c:pt>
                <c:pt idx="10">
                  <c:v>Оренбургская обл </c:v>
                </c:pt>
                <c:pt idx="11">
                  <c:v>Республика Марий Эл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1.6007400000000001</c:v>
                </c:pt>
                <c:pt idx="1">
                  <c:v>1.61012</c:v>
                </c:pt>
                <c:pt idx="2">
                  <c:v>1.7813699999999999</c:v>
                </c:pt>
                <c:pt idx="3">
                  <c:v>2.20519</c:v>
                </c:pt>
                <c:pt idx="4">
                  <c:v>2.4077899999999999</c:v>
                </c:pt>
                <c:pt idx="5">
                  <c:v>2.57355</c:v>
                </c:pt>
                <c:pt idx="6">
                  <c:v>2.5413999999999999</c:v>
                </c:pt>
                <c:pt idx="7">
                  <c:v>2.87216</c:v>
                </c:pt>
                <c:pt idx="8">
                  <c:v>2.6252300000000002</c:v>
                </c:pt>
                <c:pt idx="9">
                  <c:v>2.8920300000000001</c:v>
                </c:pt>
                <c:pt idx="10">
                  <c:v>3.0229599999999999</c:v>
                </c:pt>
                <c:pt idx="11">
                  <c:v>3.14222</c:v>
                </c:pt>
                <c:pt idx="12">
                  <c:v>3.31725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358-4CE7-80E1-11FBBA86FC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2358-4CE7-80E1-11FBBA86FCEC}"/>
              </c:ext>
            </c:extLst>
          </c:dPt>
          <c:dLbls>
            <c:dLbl>
              <c:idx val="0"/>
              <c:layout>
                <c:manualLayout>
                  <c:x val="-2.5001947657587631E-3"/>
                  <c:y val="2.68385752836649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358-4CE7-80E1-11FBBA86FCEC}"/>
                </c:ext>
              </c:extLst>
            </c:dLbl>
            <c:dLbl>
              <c:idx val="2"/>
              <c:layout>
                <c:manualLayout>
                  <c:x val="1.5538102379506393E-3"/>
                  <c:y val="1.6887654457367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358-4CE7-80E1-11FBBA86FCEC}"/>
                </c:ext>
              </c:extLst>
            </c:dLbl>
            <c:dLbl>
              <c:idx val="3"/>
              <c:layout>
                <c:manualLayout>
                  <c:x val="3.446527578116001E-5"/>
                  <c:y val="3.57044882346003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358-4CE7-80E1-11FBBA86FCEC}"/>
                </c:ext>
              </c:extLst>
            </c:dLbl>
            <c:dLbl>
              <c:idx val="4"/>
              <c:layout>
                <c:manualLayout>
                  <c:x val="-1.4053669690238799E-3"/>
                  <c:y val="3.63403171966095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358-4CE7-80E1-11FBBA86FCEC}"/>
                </c:ext>
              </c:extLst>
            </c:dLbl>
            <c:dLbl>
              <c:idx val="5"/>
              <c:layout>
                <c:manualLayout>
                  <c:x val="3.2769221420350294E-3"/>
                  <c:y val="6.47237989754949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358-4CE7-80E1-11FBBA86FCEC}"/>
                </c:ext>
              </c:extLst>
            </c:dLbl>
            <c:dLbl>
              <c:idx val="6"/>
              <c:layout>
                <c:manualLayout>
                  <c:x val="0"/>
                  <c:y val="2.04486136000991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358-4CE7-80E1-11FBBA86FCEC}"/>
                </c:ext>
              </c:extLst>
            </c:dLbl>
            <c:dLbl>
              <c:idx val="7"/>
              <c:layout>
                <c:manualLayout>
                  <c:x val="1.2499313893350843E-3"/>
                  <c:y val="9.91355227841028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358-4CE7-80E1-11FBBA86FCEC}"/>
                </c:ext>
              </c:extLst>
            </c:dLbl>
            <c:dLbl>
              <c:idx val="8"/>
              <c:layout>
                <c:manualLayout>
                  <c:x val="-2.8110453432392377E-3"/>
                  <c:y val="-1.0359335300708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358-4CE7-80E1-11FBBA86FCEC}"/>
                </c:ext>
              </c:extLst>
            </c:dLbl>
            <c:dLbl>
              <c:idx val="9"/>
              <c:layout>
                <c:manualLayout>
                  <c:x val="0"/>
                  <c:y val="1.2431707355563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358-4CE7-80E1-11FBBA86FCEC}"/>
                </c:ext>
              </c:extLst>
            </c:dLbl>
            <c:dLbl>
              <c:idx val="10"/>
              <c:layout>
                <c:manualLayout>
                  <c:x val="0"/>
                  <c:y val="1.62802980191876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358-4CE7-80E1-11FBBA86FCEC}"/>
                </c:ext>
              </c:extLst>
            </c:dLbl>
            <c:dLbl>
              <c:idx val="11"/>
              <c:layout>
                <c:manualLayout>
                  <c:x val="0"/>
                  <c:y val="2.4050373222655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358-4CE7-80E1-11FBBA86F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Башкортостан </c:v>
                </c:pt>
                <c:pt idx="3">
                  <c:v>Пермский край</c:v>
                </c:pt>
                <c:pt idx="4">
                  <c:v>Пензенская обл</c:v>
                </c:pt>
                <c:pt idx="5">
                  <c:v>Республика Татарстан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Самарская обл</c:v>
                </c:pt>
                <c:pt idx="9">
                  <c:v>Республика Мордовия</c:v>
                </c:pt>
                <c:pt idx="10">
                  <c:v>Оренбургская обл </c:v>
                </c:pt>
                <c:pt idx="11">
                  <c:v>Республика Марий Эл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1.64076</c:v>
                </c:pt>
                <c:pt idx="1">
                  <c:v>1.90812</c:v>
                </c:pt>
                <c:pt idx="2">
                  <c:v>1.9641599999999999</c:v>
                </c:pt>
                <c:pt idx="3">
                  <c:v>2.2620900000000002</c:v>
                </c:pt>
                <c:pt idx="4">
                  <c:v>2.4077899999999999</c:v>
                </c:pt>
                <c:pt idx="5">
                  <c:v>2.6598700000000002</c:v>
                </c:pt>
                <c:pt idx="6">
                  <c:v>2.6648200000000002</c:v>
                </c:pt>
                <c:pt idx="7">
                  <c:v>2.8862800000000002</c:v>
                </c:pt>
                <c:pt idx="8">
                  <c:v>2.90774</c:v>
                </c:pt>
                <c:pt idx="9">
                  <c:v>3.0337399999999999</c:v>
                </c:pt>
                <c:pt idx="10">
                  <c:v>3.0985299999999998</c:v>
                </c:pt>
                <c:pt idx="11">
                  <c:v>3.14222</c:v>
                </c:pt>
                <c:pt idx="12">
                  <c:v>3.3835999999999999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358-4CE7-80E1-11FBBA86FC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051392"/>
        <c:axId val="143065472"/>
      </c:barChart>
      <c:catAx>
        <c:axId val="14305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065472"/>
        <c:crosses val="autoZero"/>
        <c:auto val="1"/>
        <c:lblAlgn val="ctr"/>
        <c:lblOffset val="100"/>
        <c:noMultiLvlLbl val="0"/>
      </c:catAx>
      <c:valAx>
        <c:axId val="143065472"/>
        <c:scaling>
          <c:orientation val="minMax"/>
        </c:scaling>
        <c:delete val="1"/>
        <c:axPos val="l"/>
        <c:majorGridlines/>
        <c:numFmt formatCode="0.00000" sourceLinked="1"/>
        <c:majorTickMark val="out"/>
        <c:minorTickMark val="none"/>
        <c:tickLblPos val="nextTo"/>
        <c:crossAx val="143051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149014263798317E-2"/>
          <c:y val="0.19128134993262405"/>
          <c:w val="0.95535074493711392"/>
          <c:h val="0.50249038817339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8"/>
              <c:layout>
                <c:manualLayout>
                  <c:x val="0"/>
                  <c:y val="-1.1910141876679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0D-49D7-B90C-A5B524CCE9B5}"/>
                </c:ext>
              </c:extLst>
            </c:dLbl>
            <c:dLbl>
              <c:idx val="9"/>
              <c:layout>
                <c:manualLayout>
                  <c:x val="-1.5786813402734867E-3"/>
                  <c:y val="-4.096769396438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0D-49D7-B90C-A5B524CCE9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Башкортостан </c:v>
                </c:pt>
                <c:pt idx="1">
                  <c:v>Чувашская Республика </c:v>
                </c:pt>
                <c:pt idx="2">
                  <c:v>Удмуртская Республика</c:v>
                </c:pt>
                <c:pt idx="3">
                  <c:v>Пензенская обл</c:v>
                </c:pt>
                <c:pt idx="4">
                  <c:v>Республика Татарстан</c:v>
                </c:pt>
                <c:pt idx="5">
                  <c:v>Пермский край</c:v>
                </c:pt>
                <c:pt idx="6">
                  <c:v>Ульяновская обл</c:v>
                </c:pt>
                <c:pt idx="7">
                  <c:v>Республика Марий Эл</c:v>
                </c:pt>
                <c:pt idx="8">
                  <c:v>Республика Мордовия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2.2461500000000001</c:v>
                </c:pt>
                <c:pt idx="1">
                  <c:v>2.4365999999999999</c:v>
                </c:pt>
                <c:pt idx="2">
                  <c:v>2.2512300000000001</c:v>
                </c:pt>
                <c:pt idx="3">
                  <c:v>2.8510399999999998</c:v>
                </c:pt>
                <c:pt idx="4">
                  <c:v>3.0823200000000002</c:v>
                </c:pt>
                <c:pt idx="5">
                  <c:v>3.08751</c:v>
                </c:pt>
                <c:pt idx="6">
                  <c:v>3.2931499999999998</c:v>
                </c:pt>
                <c:pt idx="7">
                  <c:v>3.6970200000000002</c:v>
                </c:pt>
                <c:pt idx="8">
                  <c:v>3.6288200000000002</c:v>
                </c:pt>
                <c:pt idx="9">
                  <c:v>3.8309299999999999</c:v>
                </c:pt>
                <c:pt idx="10">
                  <c:v>3.9296099999999998</c:v>
                </c:pt>
                <c:pt idx="11">
                  <c:v>3.72037</c:v>
                </c:pt>
                <c:pt idx="12">
                  <c:v>4.05009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0D-49D7-B90C-A5B524CCE9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1.07.2019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D0D-49D7-B90C-A5B524CCE9B5}"/>
              </c:ext>
            </c:extLst>
          </c:dPt>
          <c:dLbls>
            <c:dLbl>
              <c:idx val="11"/>
              <c:layout>
                <c:manualLayout>
                  <c:x val="4.25010282236946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0D-49D7-B90C-A5B524CCE9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Башкортостан </c:v>
                </c:pt>
                <c:pt idx="1">
                  <c:v>Чувашская Республика </c:v>
                </c:pt>
                <c:pt idx="2">
                  <c:v>Удмуртская Республика</c:v>
                </c:pt>
                <c:pt idx="3">
                  <c:v>Пензенская обл</c:v>
                </c:pt>
                <c:pt idx="4">
                  <c:v>Республика Татарстан</c:v>
                </c:pt>
                <c:pt idx="5">
                  <c:v>Пермский край</c:v>
                </c:pt>
                <c:pt idx="6">
                  <c:v>Ульяновская обл</c:v>
                </c:pt>
                <c:pt idx="7">
                  <c:v>Республика Марий Эл</c:v>
                </c:pt>
                <c:pt idx="8">
                  <c:v>Республика Мордовия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2.4561799999999998</c:v>
                </c:pt>
                <c:pt idx="1">
                  <c:v>2.4975200000000002</c:v>
                </c:pt>
                <c:pt idx="2">
                  <c:v>2.6501199999999998</c:v>
                </c:pt>
                <c:pt idx="3">
                  <c:v>2.8510399999999998</c:v>
                </c:pt>
                <c:pt idx="4">
                  <c:v>3.1494300000000002</c:v>
                </c:pt>
                <c:pt idx="5">
                  <c:v>3.1684299999999999</c:v>
                </c:pt>
                <c:pt idx="6">
                  <c:v>3.3210299999999999</c:v>
                </c:pt>
                <c:pt idx="7">
                  <c:v>3.6970200000000002</c:v>
                </c:pt>
                <c:pt idx="8">
                  <c:v>3.8066300000000002</c:v>
                </c:pt>
                <c:pt idx="9">
                  <c:v>3.9266999999999999</c:v>
                </c:pt>
                <c:pt idx="10">
                  <c:v>4.0082000000000004</c:v>
                </c:pt>
                <c:pt idx="11">
                  <c:v>4.1356299999999999</c:v>
                </c:pt>
                <c:pt idx="12">
                  <c:v>4.23916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0D-49D7-B90C-A5B524CCE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14208"/>
        <c:axId val="144415744"/>
      </c:barChart>
      <c:catAx>
        <c:axId val="14441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4415744"/>
        <c:crosses val="autoZero"/>
        <c:auto val="1"/>
        <c:lblAlgn val="ctr"/>
        <c:lblOffset val="100"/>
        <c:noMultiLvlLbl val="0"/>
      </c:catAx>
      <c:valAx>
        <c:axId val="144415744"/>
        <c:scaling>
          <c:orientation val="minMax"/>
        </c:scaling>
        <c:delete val="1"/>
        <c:axPos val="l"/>
        <c:majorGridlines/>
        <c:numFmt formatCode="0.00000" sourceLinked="1"/>
        <c:majorTickMark val="out"/>
        <c:minorTickMark val="none"/>
        <c:tickLblPos val="nextTo"/>
        <c:crossAx val="14441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48E-2"/>
          <c:y val="0.31653695398367043"/>
          <c:w val="0.72689875324587283"/>
          <c:h val="0.58365469138906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7"/>
              <c:spPr>
                <a:solidFill>
                  <a:sysClr val="window" lastClr="FFFFFF"/>
                </a:solidFill>
                <a:ln w="28575">
                  <a:solidFill>
                    <a:srgbClr val="00B050"/>
                  </a:solidFill>
                </a:ln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D26-44C6-8A8A-1C4494B19039}"/>
                </c:ext>
              </c:extLst>
            </c:dLbl>
            <c:spPr>
              <a:solidFill>
                <a:sysClr val="window" lastClr="FFFFFF"/>
              </a:solidFill>
              <a:ln w="28575">
                <a:solidFill>
                  <a:srgbClr val="00B050"/>
                </a:solidFill>
              </a:ln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Пензенская обл</c:v>
                </c:pt>
                <c:pt idx="1">
                  <c:v>Чувашская Республика </c:v>
                </c:pt>
                <c:pt idx="2">
                  <c:v>Самарская обл</c:v>
                </c:pt>
                <c:pt idx="3">
                  <c:v>Республика Татарстан</c:v>
                </c:pt>
                <c:pt idx="4">
                  <c:v>Пермский край</c:v>
                </c:pt>
                <c:pt idx="5">
                  <c:v>Республика Мордовия</c:v>
                </c:pt>
                <c:pt idx="6">
                  <c:v>Ульяновская обл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1428.48</c:v>
                </c:pt>
                <c:pt idx="1">
                  <c:v>1648.71</c:v>
                </c:pt>
                <c:pt idx="2" formatCode="0.00">
                  <c:v>1695.33</c:v>
                </c:pt>
                <c:pt idx="3">
                  <c:v>1715.43</c:v>
                </c:pt>
                <c:pt idx="4">
                  <c:v>1747.15</c:v>
                </c:pt>
                <c:pt idx="5">
                  <c:v>1827.44</c:v>
                </c:pt>
                <c:pt idx="6">
                  <c:v>1849.77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6-44C6-8A8A-1C4494B190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7"/>
              <c:spPr>
                <a:solidFill>
                  <a:sysClr val="window" lastClr="FFFFFF"/>
                </a:solidFill>
                <a:ln w="28575">
                  <a:solidFill>
                    <a:srgbClr val="9BBB59">
                      <a:lumMod val="60000"/>
                      <a:lumOff val="40000"/>
                    </a:srgbClr>
                  </a:solidFill>
                </a:ln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D26-44C6-8A8A-1C4494B19039}"/>
                </c:ext>
              </c:extLst>
            </c:dLbl>
            <c:spPr>
              <a:solidFill>
                <a:sysClr val="window" lastClr="FFFFFF"/>
              </a:solidFill>
              <a:ln w="28575">
                <a:solidFill>
                  <a:srgbClr val="9BBB59">
                    <a:lumMod val="60000"/>
                    <a:lumOff val="40000"/>
                  </a:srgbClr>
                </a:solidFill>
              </a:ln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Пензенская обл</c:v>
                </c:pt>
                <c:pt idx="1">
                  <c:v>Чувашская Республика </c:v>
                </c:pt>
                <c:pt idx="2">
                  <c:v>Самарская обл</c:v>
                </c:pt>
                <c:pt idx="3">
                  <c:v>Республика Татарстан</c:v>
                </c:pt>
                <c:pt idx="4">
                  <c:v>Пермский край</c:v>
                </c:pt>
                <c:pt idx="5">
                  <c:v>Республика Мордовия</c:v>
                </c:pt>
                <c:pt idx="6">
                  <c:v>Ульяновская обл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,##0.00">
                  <c:v>1456.95</c:v>
                </c:pt>
                <c:pt idx="1">
                  <c:v>1668.04</c:v>
                </c:pt>
                <c:pt idx="2" formatCode="0.00">
                  <c:v>1740.91</c:v>
                </c:pt>
                <c:pt idx="3">
                  <c:v>1758.43</c:v>
                </c:pt>
                <c:pt idx="4">
                  <c:v>1782.09</c:v>
                </c:pt>
                <c:pt idx="5">
                  <c:v>1859.93</c:v>
                </c:pt>
                <c:pt idx="6">
                  <c:v>1868.27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26-44C6-8A8A-1C4494B19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14944"/>
        <c:axId val="147587072"/>
      </c:barChart>
      <c:catAx>
        <c:axId val="147314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47587072"/>
        <c:crosses val="autoZero"/>
        <c:auto val="1"/>
        <c:lblAlgn val="ctr"/>
        <c:lblOffset val="100"/>
        <c:noMultiLvlLbl val="0"/>
      </c:catAx>
      <c:valAx>
        <c:axId val="147587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7314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7316531684803"/>
          <c:y val="0.21336518164648377"/>
          <c:w val="0.1514862284604912"/>
          <c:h val="0.16470099813471017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0.55738</cdr:x>
      <cdr:y>0.92824</cdr:y>
    </cdr:from>
    <cdr:to>
      <cdr:x>0.93443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96570" y="3507908"/>
          <a:ext cx="3312342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0.47154</cdr:x>
      <cdr:y>0.90345</cdr:y>
    </cdr:from>
    <cdr:to>
      <cdr:x>0.95122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76464" y="3816424"/>
          <a:ext cx="4248472" cy="4078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Саратовской, Нижегородской и Кировской областям, Республикам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 Марий Эл, Удмуртия и Башкортостан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0.85439</cdr:x>
      <cdr:y>0.42003</cdr:y>
    </cdr:from>
    <cdr:to>
      <cdr:x>0.99213</cdr:x>
      <cdr:y>0.6902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13376" y="1723976"/>
          <a:ext cx="1259635" cy="11089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области  и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Удмуртия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данные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0.46903</cdr:x>
      <cdr:y>0.83187</cdr:y>
    </cdr:from>
    <cdr:to>
      <cdr:x>0.98103</cdr:x>
      <cdr:y>0.93492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21732" y="3594078"/>
          <a:ext cx="4608519" cy="4452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Нижегородской,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Кировской областям и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Марий Эл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данные не 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0.57143</cdr:x>
      <cdr:y>0.89481</cdr:y>
    </cdr:from>
    <cdr:to>
      <cdr:x>1</cdr:x>
      <cdr:y>0.98333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4" y="3866000"/>
          <a:ext cx="3672407" cy="38247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Саратовской, Нижегородской, Кировской  областям и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Башкортостан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0.58654</cdr:x>
      <cdr:y>0.89824</cdr:y>
    </cdr:from>
    <cdr:to>
      <cdr:x>0.92516</cdr:x>
      <cdr:y>0.9701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63344" y="3600394"/>
          <a:ext cx="3096344" cy="28803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0.4586</cdr:x>
      <cdr:y>0.8952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2448" y="3738771"/>
          <a:ext cx="4760465" cy="4376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Нижегородской,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Кировской областям и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Башкортостан данные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не 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0.5</cdr:x>
      <cdr:y>0.8408</cdr:y>
    </cdr:from>
    <cdr:to>
      <cdr:x>1</cdr:x>
      <cdr:y>0.94207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92488" y="3633906"/>
          <a:ext cx="4392488" cy="43768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Нижегородской,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Кировской областям и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Марий Эл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данные не 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0.55738</cdr:x>
      <cdr:y>0.90345</cdr:y>
    </cdr:from>
    <cdr:to>
      <cdr:x>0.92623</cdr:x>
      <cdr:y>0.96468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3" y="3816424"/>
          <a:ext cx="3240327" cy="25865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0.45605</cdr:y>
    </cdr:from>
    <cdr:to>
      <cdr:x>1</cdr:x>
      <cdr:y>0.58101</cdr:y>
    </cdr:to>
    <cdr:sp macro="" textlink="">
      <cdr:nvSpPr>
        <cdr:cNvPr id="4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-179512" y="1971035"/>
          <a:ext cx="8784976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Средневзвешенный предельный  тариф на захоронение твердых коммунальных</a:t>
          </a:r>
          <a:r>
            <a:rPr lang="en-US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отходов в регионах ПФО, руб./тонн (без учета НДС)</a:t>
          </a:r>
          <a:endParaRPr lang="ru-RU" sz="1600" b="1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0.38525</cdr:x>
      <cdr:y>0.92333</cdr:y>
    </cdr:from>
    <cdr:to>
      <cdr:x>0.94262</cdr:x>
      <cdr:y>0.97211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412" y="4088432"/>
          <a:ext cx="4896482" cy="21600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и Республике Башкортостан  данные не представлены</a:t>
          </a:r>
          <a:r>
            <a:rPr lang="ru-RU" dirty="0" smtClean="0"/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0.4716</cdr:y>
    </cdr:from>
    <cdr:to>
      <cdr:x>1</cdr:x>
      <cdr:y>0.58151</cdr:y>
    </cdr:to>
    <cdr:sp macro="" textlink="">
      <cdr:nvSpPr>
        <cdr:cNvPr id="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2088232"/>
          <a:ext cx="8784976" cy="486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Тарифы на захоронение твёрдых коммунальных отходов по, по крупным муниципальным образованиям субъектов </a:t>
          </a:r>
          <a:r>
            <a: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ПФО, </a:t>
          </a: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руб./тонн (без НДС)</a:t>
          </a:r>
          <a:endParaRPr lang="ru-RU" sz="1600" b="1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0.41803</cdr:x>
      <cdr:y>0.42282</cdr:y>
    </cdr:from>
    <cdr:to>
      <cdr:x>1</cdr:x>
      <cdr:y>0.45172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72408" y="1872208"/>
          <a:ext cx="5112568" cy="12799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*указана стоимость захоронения ТКО с учетом </a:t>
          </a:r>
          <a:r>
            <a:rPr lang="ru-RU" dirty="0" smtClean="0"/>
            <a:t>инвестиционной надбавки </a:t>
          </a:r>
          <a:r>
            <a:rPr lang="ru-RU" dirty="0"/>
            <a:t>к тарифу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0.56331</cdr:x>
      <cdr:y>0.79749</cdr:y>
    </cdr:from>
    <cdr:to>
      <cdr:x>0.90984</cdr:x>
      <cdr:y>0.85524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48665" y="3779043"/>
          <a:ext cx="3044223" cy="27367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0.07469</cdr:x>
      <cdr:y>0</cdr:y>
    </cdr:from>
    <cdr:to>
      <cdr:x>0.27582</cdr:x>
      <cdr:y>0.1931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0"/>
          <a:ext cx="1745096" cy="4042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solidFill>
            <a:schemeClr val="accent3">
              <a:lumMod val="50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Троллейбус</a:t>
          </a:r>
          <a:endParaRPr lang="ru-RU" sz="2000" b="1" i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0.09091</cdr:x>
      <cdr:y>5.04994E-7</cdr:y>
    </cdr:from>
    <cdr:to>
      <cdr:x>0.28926</cdr:x>
      <cdr:y>0.18182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97" y="1"/>
          <a:ext cx="1728183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solidFill>
            <a:schemeClr val="accent3">
              <a:lumMod val="50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Автобус</a:t>
          </a:r>
          <a:endParaRPr lang="ru-RU" sz="2000" b="1" i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0.73984</cdr:x>
      <cdr:y>0.76667</cdr:y>
    </cdr:from>
    <cdr:to>
      <cdr:x>0.82927</cdr:x>
      <cdr:y>0.91212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6552729" y="1656184"/>
          <a:ext cx="792088" cy="31420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0.61983</cdr:x>
      <cdr:y>0.92357</cdr:y>
    </cdr:from>
    <cdr:to>
      <cdr:x>0.98103</cdr:x>
      <cdr:y>0.98214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7876" y="3724258"/>
          <a:ext cx="3215500" cy="23618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Саратовской области данные не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0.35882</cdr:x>
      <cdr:y>0.71188</cdr:y>
    </cdr:from>
    <cdr:to>
      <cdr:x>0.68757</cdr:x>
      <cdr:y>0.77843</cdr:y>
    </cdr:to>
    <cdr:sp macro="" textlink="">
      <cdr:nvSpPr>
        <cdr:cNvPr id="2" name="Овал 1"/>
        <cdr:cNvSpPr/>
      </cdr:nvSpPr>
      <cdr:spPr>
        <a:xfrm xmlns:a="http://schemas.openxmlformats.org/drawingml/2006/main" rot="8161725">
          <a:off x="1550268" y="2870622"/>
          <a:ext cx="1420386" cy="26835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prstClr val="white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0.2205</cdr:x>
      <cdr:y>0.03448</cdr:y>
    </cdr:from>
    <cdr:to>
      <cdr:x>0.8505</cdr:x>
      <cdr:y>0.10344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4016"/>
          <a:ext cx="2880356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Сумма инвестиционных  проектов  (</a:t>
          </a:r>
          <a:r>
            <a:rPr lang="ru-RU" sz="1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млн.руб</a:t>
          </a:r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.)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0.68933</cdr:x>
      <cdr:y>0.72975</cdr:y>
    </cdr:from>
    <cdr:to>
      <cdr:x>1</cdr:x>
      <cdr:y>0.794</cdr:y>
    </cdr:to>
    <cdr:sp macro="" textlink="">
      <cdr:nvSpPr>
        <cdr:cNvPr id="3" name="Овал 2"/>
        <cdr:cNvSpPr/>
      </cdr:nvSpPr>
      <cdr:spPr>
        <a:xfrm xmlns:a="http://schemas.openxmlformats.org/drawingml/2006/main" rot="8161725">
          <a:off x="3206451" y="3047761"/>
          <a:ext cx="1420386" cy="26835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prstClr val="white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0.63115</cdr:x>
      <cdr:y>0.88203</cdr:y>
    </cdr:from>
    <cdr:to>
      <cdr:x>0.9918</cdr:x>
      <cdr:y>0.93802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3535430"/>
          <a:ext cx="3168352" cy="2244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0.45902</cdr:x>
      <cdr:y>0.89177</cdr:y>
    </cdr:from>
    <cdr:to>
      <cdr:x>0.98361</cdr:x>
      <cdr:y>0.9599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3769899"/>
          <a:ext cx="4608509" cy="28801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и Республике Марий Эл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0.12174</cdr:x>
      <cdr:y>0.07407</cdr:y>
    </cdr:from>
    <cdr:to>
      <cdr:x>0.1913</cdr:x>
      <cdr:y>0.12346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43204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0.04332</cdr:x>
      <cdr:y>0.703</cdr:y>
    </cdr:from>
    <cdr:to>
      <cdr:x>0.11181</cdr:x>
      <cdr:y>0.93156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82135" y="739603"/>
          <a:ext cx="604115" cy="24046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0.24779</cdr:x>
      <cdr:y>0.10811</cdr:y>
    </cdr:from>
    <cdr:to>
      <cdr:x>0.36016</cdr:x>
      <cdr:y>0.27971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0.39189</cdr:x>
      <cdr:y>0.82353</cdr:y>
    </cdr:from>
    <cdr:to>
      <cdr:x>0.47319</cdr:x>
      <cdr:y>1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3470920" y="1008112"/>
          <a:ext cx="720080" cy="2160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0.00605</cdr:x>
      <cdr:y>0.06486</cdr:y>
    </cdr:from>
    <cdr:to>
      <cdr:x>0.07096</cdr:x>
      <cdr:y>0.24668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2422" y="101193"/>
          <a:ext cx="562796" cy="2836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effectLst xmlns:a="http://schemas.openxmlformats.org/drawingml/2006/main">
          <a:softEdge rad="635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СН-2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0.32417</cdr:x>
      <cdr:y>0.69444</cdr:y>
    </cdr:from>
    <cdr:to>
      <cdr:x>0.40681</cdr:x>
      <cdr:y>0.91667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2824463" y="900099"/>
          <a:ext cx="720078" cy="28803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0.01613</cdr:x>
      <cdr:y>0.05068</cdr:y>
    </cdr:from>
    <cdr:to>
      <cdr:x>0.08129</cdr:x>
      <cdr:y>0.21315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0581" y="87581"/>
          <a:ext cx="567737" cy="28077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effectLst xmlns:a="http://schemas.openxmlformats.org/drawingml/2006/main">
          <a:softEdge rad="635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НН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0.84426</cdr:x>
      <cdr:y>0.40843</cdr:y>
    </cdr:from>
    <cdr:to>
      <cdr:x>0.97541</cdr:x>
      <cdr:y>0.79661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16804" y="1735203"/>
          <a:ext cx="1152148" cy="16491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 и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Кировской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областям,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Республикам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Мордовия,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Удмуртия и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Башкортостан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данные не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6" cy="496729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729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0EA20FA6-6005-41F6-AA7A-A5CD9993E190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9" rIns="91358" bIns="456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4956"/>
            <a:ext cx="5437822" cy="4467383"/>
          </a:xfrm>
          <a:prstGeom prst="rect">
            <a:avLst/>
          </a:prstGeom>
        </p:spPr>
        <p:txBody>
          <a:bodyPr vert="horz" lIns="91358" tIns="45679" rIns="91358" bIns="4567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324"/>
            <a:ext cx="2946346" cy="496728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4" y="9428324"/>
            <a:ext cx="2946345" cy="496728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4AE6AAE3-BC95-4ABA-8886-FA4796909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9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18FD9-7ECC-47A8-88C7-36633574C2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123F-AEBE-4247-A959-B396021786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6DA5-6BE4-451F-A63C-131BEF9EF8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5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D26-6572-48A9-A7D4-7533444A5F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0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0841-D965-4F72-8028-5139A98AF1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8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62DD-01A5-43E7-87D0-8FF1CAB6D5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169D-9CA9-47A0-8C64-B4A648232A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8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43A0-3ED5-4FF4-B6BD-80F329FF787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2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0AAD-64D6-4424-B2BE-5406DDB425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3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8633-785E-43B2-B405-0AD0F0CE5A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FA0-FCD2-4684-B99D-7D2386D63A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0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047D-E7C7-4A3D-8336-027A9574D0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39EA-E7EE-4BE9-AFD2-6278E0A425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4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67494"/>
            <a:ext cx="5760640" cy="2977058"/>
          </a:xfrm>
          <a:prstGeom prst="roundRect">
            <a:avLst>
              <a:gd name="adj" fmla="val 834"/>
            </a:avLst>
          </a:prstGeom>
          <a:solidFill>
            <a:srgbClr val="FFFFFF">
              <a:alpha val="50196"/>
            </a:srgbClr>
          </a:solidFill>
          <a:effectLst>
            <a:softEdge rad="127000"/>
          </a:effectLst>
          <a:extLst/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6" indent="0" algn="ctr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Тарифы субъектов </a:t>
            </a:r>
            <a:r>
              <a:rPr lang="ru-RU" sz="4000" b="1" spc="5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Приволжского </a:t>
            </a:r>
            <a:r>
              <a:rPr lang="ru-RU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федерального округа</a:t>
            </a:r>
            <a:r>
              <a:rPr lang="ru-RU" sz="4000" b="1" spc="5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201</a:t>
            </a:r>
            <a:r>
              <a:rPr lang="en-US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году</a:t>
            </a:r>
            <a:endParaRPr lang="ru-RU" sz="40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9C1F3-412E-4F58-AD1B-283FE4BCE192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52716" y="3219822"/>
            <a:ext cx="4481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Материал подготовлен </a:t>
            </a:r>
          </a:p>
          <a:p>
            <a:pPr algn="ctr"/>
            <a:r>
              <a:rPr lang="ru-RU" b="1" dirty="0" smtClean="0"/>
              <a:t>Государственным комитетом </a:t>
            </a:r>
            <a:endParaRPr lang="ru-RU" b="1" dirty="0" smtClean="0"/>
          </a:p>
          <a:p>
            <a:pPr algn="ctr"/>
            <a:r>
              <a:rPr lang="ru-RU" b="1" dirty="0" smtClean="0"/>
              <a:t>Республики Татарстан по тарифам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201</a:t>
            </a:r>
            <a:r>
              <a:rPr lang="en-US" b="1" dirty="0" smtClean="0"/>
              <a:t>9</a:t>
            </a:r>
            <a:r>
              <a:rPr lang="ru-RU" b="1" smtClean="0"/>
              <a:t> </a:t>
            </a:r>
            <a:r>
              <a:rPr lang="ru-RU" b="1" smtClean="0"/>
              <a:t>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516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13" y="123478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тепловую энергию, поставляемую населению, по крупным муниципальным образованиям региона, руб./Гкал. (с НДС)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9239521"/>
              </p:ext>
            </p:extLst>
          </p:nvPr>
        </p:nvGraphicFramePr>
        <p:xfrm>
          <a:off x="249610" y="987574"/>
          <a:ext cx="8784976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92080" y="4659982"/>
            <a:ext cx="3312368" cy="288032"/>
          </a:xfrm>
          <a:prstGeom prst="rect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>
              <a:ln w="31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5455514" y="4731990"/>
            <a:ext cx="45719" cy="80392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7452320" y="4740374"/>
            <a:ext cx="45719" cy="72008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2080" y="4701793"/>
            <a:ext cx="3385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 01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.2019                                      с 01.07.2019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481"/>
            <a:ext cx="9144000" cy="630069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 на тепловую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энергию в комбинированной выработке  для потребителей,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оплачивающих производство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передачу тепловой энергии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./Гкал. (без учета НДС)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33542383"/>
              </p:ext>
            </p:extLst>
          </p:nvPr>
        </p:nvGraphicFramePr>
        <p:xfrm>
          <a:off x="107504" y="771550"/>
          <a:ext cx="8856984" cy="42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872208" y="3182094"/>
            <a:ext cx="963488" cy="43204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7474"/>
            <a:ext cx="8064896" cy="756084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производство тепловой энергии в комбинированной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выработке, </a:t>
            </a:r>
            <a:r>
              <a:rPr lang="ru-RU" sz="1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прочих потребителей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ПФО, руб./Гкал. (без учета НДС)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87835085"/>
              </p:ext>
            </p:extLst>
          </p:nvPr>
        </p:nvGraphicFramePr>
        <p:xfrm>
          <a:off x="-1016" y="915566"/>
          <a:ext cx="914501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8824143">
            <a:off x="-5317" y="4159800"/>
            <a:ext cx="1233753" cy="24978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производство тепловой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энергии в некомбинированной выработке для потребителей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включая население),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(без учета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22407"/>
              </p:ext>
            </p:extLst>
          </p:nvPr>
        </p:nvGraphicFramePr>
        <p:xfrm>
          <a:off x="35496" y="809328"/>
          <a:ext cx="9073008" cy="4109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5220072" y="3536153"/>
            <a:ext cx="936104" cy="43204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4788024" y="4083918"/>
            <a:ext cx="4248472" cy="43204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Саратовской и Нижегородской областям, Республикам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Марий Эл, Удмуртия и Башкортостан данные не 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7474"/>
            <a:ext cx="7920880" cy="7560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Средневзвешенный тариф на питьевую воду в регионах ПФО, руб./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учета НДС)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07122712"/>
              </p:ext>
            </p:extLst>
          </p:nvPr>
        </p:nvGraphicFramePr>
        <p:xfrm>
          <a:off x="22548" y="802171"/>
          <a:ext cx="9108504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3098329" y="3885354"/>
            <a:ext cx="864096" cy="36003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5148064" y="4245393"/>
            <a:ext cx="3888432" cy="4320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Саратовской, Нижегородской , Кировской областям и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Республике Башкортостан данные не 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88424" y="4767266"/>
            <a:ext cx="36004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водоснабжение для населения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регионах ПФО, руб./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68768700"/>
              </p:ext>
            </p:extLst>
          </p:nvPr>
        </p:nvGraphicFramePr>
        <p:xfrm>
          <a:off x="134244" y="555526"/>
          <a:ext cx="9001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2339752" y="3817451"/>
            <a:ext cx="864096" cy="33215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2" y="4767266"/>
            <a:ext cx="504056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техническую воду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регионах ПФО, руб./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85598110"/>
              </p:ext>
            </p:extLst>
          </p:nvPr>
        </p:nvGraphicFramePr>
        <p:xfrm>
          <a:off x="251520" y="555526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606563" y="4133493"/>
            <a:ext cx="792088" cy="288033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2" y="4767266"/>
            <a:ext cx="504056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306" y="123478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питьевую воду для населения, по крупным муниципальным образованиям региона, 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2180414"/>
              </p:ext>
            </p:extLst>
          </p:nvPr>
        </p:nvGraphicFramePr>
        <p:xfrm>
          <a:off x="744" y="1059582"/>
          <a:ext cx="9144000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водоотведение в регионах ПФО, руб./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учета НДС)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73304641"/>
              </p:ext>
            </p:extLst>
          </p:nvPr>
        </p:nvGraphicFramePr>
        <p:xfrm>
          <a:off x="251520" y="699542"/>
          <a:ext cx="879291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8913878">
            <a:off x="1814579" y="3761494"/>
            <a:ext cx="1458949" cy="30385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4731992"/>
            <a:ext cx="213360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водоотведение для населения в регионах ПФО, руб./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61482569"/>
              </p:ext>
            </p:extLst>
          </p:nvPr>
        </p:nvGraphicFramePr>
        <p:xfrm>
          <a:off x="107504" y="699542"/>
          <a:ext cx="8784976" cy="432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728964" y="3219822"/>
            <a:ext cx="936104" cy="43204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4767266"/>
            <a:ext cx="51440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1470"/>
            <a:ext cx="8208912" cy="1487593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Розничные цены на природный газ для населения по ПФО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риготовление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пищи и нагрев воды с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использованием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 газовой  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плиты 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отсутствие    других   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направлений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использования газа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руб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./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56520585"/>
              </p:ext>
            </p:extLst>
          </p:nvPr>
        </p:nvGraphicFramePr>
        <p:xfrm>
          <a:off x="179512" y="1347613"/>
          <a:ext cx="8784976" cy="377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8928825">
            <a:off x="2299496" y="4112183"/>
            <a:ext cx="1442075" cy="27003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481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водоотведение для населения, по крупным муниципальным образованиям региона, 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77819930"/>
              </p:ext>
            </p:extLst>
          </p:nvPr>
        </p:nvGraphicFramePr>
        <p:xfrm>
          <a:off x="251520" y="843558"/>
          <a:ext cx="8784976" cy="42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54006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Средневзвешенный предельный  тариф на захоронение твердых коммунальных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отходов в регионах ПФО, 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учета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18872667"/>
              </p:ext>
            </p:extLst>
          </p:nvPr>
        </p:nvGraphicFramePr>
        <p:xfrm>
          <a:off x="179512" y="541196"/>
          <a:ext cx="8784976" cy="432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2440335" y="2198547"/>
            <a:ext cx="862111" cy="31645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4361284" y="4667263"/>
            <a:ext cx="4392488" cy="22330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По Саратовской</a:t>
            </a:r>
            <a:r>
              <a:rPr lang="ru-RU" sz="1000" dirty="0"/>
              <a:t> </a:t>
            </a:r>
            <a:r>
              <a:rPr lang="ru-RU" sz="1000" dirty="0" smtClean="0"/>
              <a:t>области</a:t>
            </a:r>
            <a:r>
              <a:rPr lang="en-US" sz="1000" dirty="0" smtClean="0"/>
              <a:t> </a:t>
            </a:r>
            <a:r>
              <a:rPr lang="ru-RU" sz="1000" dirty="0" smtClean="0"/>
              <a:t> и Республике Башкортостан данные не представлены </a:t>
            </a:r>
            <a:endParaRPr lang="ru-RU" sz="1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4767266"/>
            <a:ext cx="51440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16400731"/>
              </p:ext>
            </p:extLst>
          </p:nvPr>
        </p:nvGraphicFramePr>
        <p:xfrm>
          <a:off x="179512" y="3168055"/>
          <a:ext cx="8784976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42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858" y="123478"/>
            <a:ext cx="9144000" cy="57606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захоронение твёрдых коммунальных отходов по, по крупным муниципальным образованиям субъектов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ПФО,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2949994"/>
              </p:ext>
            </p:extLst>
          </p:nvPr>
        </p:nvGraphicFramePr>
        <p:xfrm>
          <a:off x="179512" y="715566"/>
          <a:ext cx="8784976" cy="442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3658556"/>
              </p:ext>
            </p:extLst>
          </p:nvPr>
        </p:nvGraphicFramePr>
        <p:xfrm>
          <a:off x="179512" y="3291830"/>
          <a:ext cx="8784976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82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6022"/>
            <a:ext cx="9144000" cy="85958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Действующие тарифы на проезд пассажиров городским транспортом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пользования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регионах ПФО в 2019 году (руб.)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6862"/>
              </p:ext>
            </p:extLst>
          </p:nvPr>
        </p:nvGraphicFramePr>
        <p:xfrm>
          <a:off x="323528" y="2859782"/>
          <a:ext cx="8676456" cy="209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90797621"/>
              </p:ext>
            </p:extLst>
          </p:nvPr>
        </p:nvGraphicFramePr>
        <p:xfrm>
          <a:off x="107504" y="771550"/>
          <a:ext cx="88569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18287" y="4383682"/>
            <a:ext cx="792088" cy="31420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Установленный индекс изменения размера платы граждан за коммунальные услуги в среднем по субъектам ПФО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04932066"/>
              </p:ext>
            </p:extLst>
          </p:nvPr>
        </p:nvGraphicFramePr>
        <p:xfrm>
          <a:off x="134244" y="843558"/>
          <a:ext cx="89022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9089920">
            <a:off x="5790843" y="3947922"/>
            <a:ext cx="1230609" cy="33215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2" y="4767266"/>
            <a:ext cx="504056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575"/>
            <a:ext cx="8208912" cy="117902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Инвестиционная деятельность регулируемых организаций </a:t>
            </a:r>
            <a:br>
              <a:rPr lang="ru-RU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субъектах ПФО на 01.01.2019</a:t>
            </a:r>
            <a:endParaRPr lang="ru-RU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16416" y="4731990"/>
            <a:ext cx="405408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156911"/>
              </p:ext>
            </p:extLst>
          </p:nvPr>
        </p:nvGraphicFramePr>
        <p:xfrm>
          <a:off x="179512" y="987574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929909"/>
              </p:ext>
            </p:extLst>
          </p:nvPr>
        </p:nvGraphicFramePr>
        <p:xfrm>
          <a:off x="4427984" y="843558"/>
          <a:ext cx="4572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9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958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электрическую энергию для населения, проживающего в городских населенных пунктах в домах со стационарными и газовыми плитами и приравненные к населению группы потребителей, руб./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КВт.ч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одноставочный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70352649"/>
              </p:ext>
            </p:extLst>
          </p:nvPr>
        </p:nvGraphicFramePr>
        <p:xfrm>
          <a:off x="107504" y="1059582"/>
          <a:ext cx="8784976" cy="473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8998283">
            <a:off x="4785897" y="4067972"/>
            <a:ext cx="1657795" cy="2333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485" y="195486"/>
            <a:ext cx="9144000" cy="86409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электрическую энергию для населения, проживающего в сельских населенных пунктах, руб./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КВт.ч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одноставочный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59849829"/>
              </p:ext>
            </p:extLst>
          </p:nvPr>
        </p:nvGraphicFramePr>
        <p:xfrm>
          <a:off x="251520" y="1052544"/>
          <a:ext cx="8784976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8998283">
            <a:off x="3670836" y="3557883"/>
            <a:ext cx="1518163" cy="285841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Единые (котловые) тарифы на услуги по передаче электрической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энергии для населения по ПФО, (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одноставочный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тариф)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руб./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кВт.ч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(без учета НДС)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81849328"/>
              </p:ext>
            </p:extLst>
          </p:nvPr>
        </p:nvGraphicFramePr>
        <p:xfrm>
          <a:off x="179512" y="602051"/>
          <a:ext cx="8784976" cy="422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 rot="18998283">
            <a:off x="6108794" y="3189437"/>
            <a:ext cx="1474543" cy="23845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4248" y="353304"/>
            <a:ext cx="2113162" cy="3314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77084122"/>
              </p:ext>
            </p:extLst>
          </p:nvPr>
        </p:nvGraphicFramePr>
        <p:xfrm>
          <a:off x="105024" y="156603"/>
          <a:ext cx="8812386" cy="160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вал 2"/>
          <p:cNvSpPr/>
          <p:nvPr/>
        </p:nvSpPr>
        <p:spPr>
          <a:xfrm>
            <a:off x="402745" y="1507472"/>
            <a:ext cx="648072" cy="2256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2035776"/>
              </p:ext>
            </p:extLst>
          </p:nvPr>
        </p:nvGraphicFramePr>
        <p:xfrm>
          <a:off x="29440" y="1663693"/>
          <a:ext cx="8820472" cy="105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19958376"/>
              </p:ext>
            </p:extLst>
          </p:nvPr>
        </p:nvGraphicFramePr>
        <p:xfrm>
          <a:off x="20960" y="2571750"/>
          <a:ext cx="8856984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64472416"/>
              </p:ext>
            </p:extLst>
          </p:nvPr>
        </p:nvGraphicFramePr>
        <p:xfrm>
          <a:off x="91353" y="3759883"/>
          <a:ext cx="8712968" cy="129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31934" y="643117"/>
            <a:ext cx="527750" cy="162017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432" y="1749609"/>
            <a:ext cx="586630" cy="19017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/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СН-1</a:t>
            </a:r>
          </a:p>
          <a:p>
            <a:pPr algn="ctr"/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9772" y="496714"/>
            <a:ext cx="1686292" cy="2515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 1.01.2019        с 1.07.2019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476" y="76300"/>
            <a:ext cx="766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(котловые) тарифы по передаче электрической энергии для «прочих потребителей»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</a:t>
            </a:r>
            <a:r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руб./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кВт.ч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1043608" y="578789"/>
            <a:ext cx="100906" cy="9093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H="1" flipV="1">
            <a:off x="1809383" y="577003"/>
            <a:ext cx="100906" cy="909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08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3510"/>
            <a:ext cx="9144000" cy="59406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тепловую энергию (комбинированная и некомбинированная выработка), для населения по ПФО,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1444312"/>
              </p:ext>
            </p:extLst>
          </p:nvPr>
        </p:nvGraphicFramePr>
        <p:xfrm>
          <a:off x="467544" y="123478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3851920" y="3867893"/>
            <a:ext cx="936105" cy="373773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/>
              <a:t>7</a:t>
            </a:fld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107504" y="4515967"/>
            <a:ext cx="8928992" cy="2880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Республикам Марий Эл, Удмуртия, Башкортостан, Кировской, Нижегородской, Саратовской и Оренбургской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областям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не 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3510"/>
            <a:ext cx="9144000" cy="59406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тепловую энергию, производимую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комбинированной выработке, поставляемую населению по ПФО,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45647123"/>
              </p:ext>
            </p:extLst>
          </p:nvPr>
        </p:nvGraphicFramePr>
        <p:xfrm>
          <a:off x="179512" y="69954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932040" y="4371950"/>
            <a:ext cx="792088" cy="36004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1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9502"/>
            <a:ext cx="8748464" cy="55806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тепловую энергию, производимую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некомбинированном режиме, поставляемую населению по ПФО,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3182919"/>
              </p:ext>
            </p:extLst>
          </p:nvPr>
        </p:nvGraphicFramePr>
        <p:xfrm>
          <a:off x="179512" y="710791"/>
          <a:ext cx="8784976" cy="415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5076056" y="4155926"/>
            <a:ext cx="864096" cy="41151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/>
              <a:t>9</a:t>
            </a:fld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7689626" y="2499742"/>
            <a:ext cx="1058838" cy="165618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Кировской,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Саратовской,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Нижегородской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областям,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еспубликам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Марий Эл,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Удмуртия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Башкортостан 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не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11500</TotalTime>
  <Words>713</Words>
  <PresentationFormat>Экран (16:9)</PresentationFormat>
  <Paragraphs>131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1_Тема Office</vt:lpstr>
      <vt:lpstr>Презентация PowerPoint</vt:lpstr>
      <vt:lpstr>Розничные цены на природный газ для населения по ПФО (приготовление пищи и нагрев воды с использованием     газовой    плиты  (в отсутствие    других    направлений  использования газа), руб./куб.м. (с учетом НДС)</vt:lpstr>
      <vt:lpstr>Тарифы на электрическую энергию для населения, проживающего в городских населенных пунктах в домах со стационарными и газовыми плитами и приравненные к населению группы потребителей, руб./КВт.ч  (одноставочный, с учетом НДС)</vt:lpstr>
      <vt:lpstr>Тарифы на электрическую энергию для населения, проживающего в сельских населенных пунктах, руб./КВт.ч (одноставочный, с учетом НДС)</vt:lpstr>
      <vt:lpstr>Единые (котловые) тарифы на услуги по передаче электрической  энергии для населения по ПФО, (одноставочный тариф)  руб./кВт.ч (без учета НДС)</vt:lpstr>
      <vt:lpstr>Презентация PowerPoint</vt:lpstr>
      <vt:lpstr>Средневзвешенные тарифы на тепловую энергию (комбинированная и некомбинированная выработка), для населения по ПФО,  руб./Гкал. (с учетом НДС)</vt:lpstr>
      <vt:lpstr>Средневзвешенные тарифы на тепловую энергию, производимую  в комбинированной выработке, поставляемую населению по ПФО, руб./Гкал. (с учетом НДС)</vt:lpstr>
      <vt:lpstr>Средневзвешенные тарифы на тепловую энергию, производимую  в некомбинированном режиме, поставляемую населению по ПФО, руб./Гкал. (с учетом НДС)</vt:lpstr>
      <vt:lpstr>Тарифы на тепловую энергию, поставляемую населению, по крупным муниципальным образованиям региона, руб./Гкал. (с НДС) </vt:lpstr>
      <vt:lpstr>Средневзвешенные тарифы  на тепловую  энергию в комбинированной выработке  для потребителей, оплачивающих производство  и передачу тепловой энергии  руб./Гкал. (без учета НДС)</vt:lpstr>
      <vt:lpstr>Средневзвешенные тарифы на производство тепловой энергии в комбинированной  выработке, для прочих потребителей по ПФО, руб./Гкал. (без учета НДС)</vt:lpstr>
      <vt:lpstr>Средневзвешенные тарифы на производство тепловой  энергии в некомбинированной выработке для потребителей (включая население),  руб./Гкал. (без учета НДС)</vt:lpstr>
      <vt:lpstr>Средневзвешенный тариф на питьевую воду в регионах ПФО, руб./куб.м. (без учета НДС)</vt:lpstr>
      <vt:lpstr>Средневзвешенные тарифы на водоснабжение для населения  в регионах ПФО, руб./куб.м. (с учетом НДС)</vt:lpstr>
      <vt:lpstr>Средневзвешенные тарифы на техническую воду в регионах ПФО, руб./куб.м. (с учетом НДС)</vt:lpstr>
      <vt:lpstr>Тарифы на питьевую воду для населения, по крупным муниципальным образованиям региона, руб./куб.м (с НДС)</vt:lpstr>
      <vt:lpstr>Средневзвешенные тарифы на водоотведение в регионах ПФО, руб./куб.м. (без учета НДС)</vt:lpstr>
      <vt:lpstr>Средневзвешенные тарифы на водоотведение для населения в регионах ПФО, руб./куб.м. (с учетом НДС)</vt:lpstr>
      <vt:lpstr>Тарифы на водоотведение для населения, по крупным муниципальным образованиям региона, руб./куб.м. (с НДС)</vt:lpstr>
      <vt:lpstr>Средневзвешенный предельный  тариф на захоронение твердых коммунальных отходов в регионах ПФО, руб./куб.м. (без учета НДС)</vt:lpstr>
      <vt:lpstr>Тарифы на захоронение твёрдых коммунальных отходов по, по крупным муниципальным образованиям субъектов ПФО, руб./куб.м. (без НДС)</vt:lpstr>
      <vt:lpstr>Действующие тарифы на проезд пассажиров городским транспортом  общего пользования  в регионах ПФО в 2019 году (руб.)</vt:lpstr>
      <vt:lpstr>Установленный индекс изменения размера платы граждан за коммунальные услуги в среднем по субъектам ПФО</vt:lpstr>
      <vt:lpstr>Инвестиционная деятельность регулируемых организаций  в субъектах ПФО на 01.01.2019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2019-02-13T13:58:43Z</cp:lastPrinted>
  <dcterms:created xsi:type="dcterms:W3CDTF">2016-01-20T07:36:14Z</dcterms:created>
  <dcterms:modified xsi:type="dcterms:W3CDTF">2019-11-23T10:55:43Z</dcterms:modified>
</cp:coreProperties>
</file>